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1"/>
  </p:notesMasterIdLst>
  <p:sldIdLst>
    <p:sldId id="256" r:id="rId2"/>
    <p:sldId id="257" r:id="rId3"/>
    <p:sldId id="258" r:id="rId4"/>
    <p:sldId id="275" r:id="rId5"/>
    <p:sldId id="271" r:id="rId6"/>
    <p:sldId id="259" r:id="rId7"/>
    <p:sldId id="260" r:id="rId8"/>
    <p:sldId id="264" r:id="rId9"/>
    <p:sldId id="263" r:id="rId10"/>
    <p:sldId id="270" r:id="rId11"/>
    <p:sldId id="262" r:id="rId12"/>
    <p:sldId id="274" r:id="rId13"/>
    <p:sldId id="265" r:id="rId14"/>
    <p:sldId id="267" r:id="rId15"/>
    <p:sldId id="269" r:id="rId16"/>
    <p:sldId id="261" r:id="rId17"/>
    <p:sldId id="266" r:id="rId18"/>
    <p:sldId id="276" r:id="rId19"/>
    <p:sldId id="273"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07" autoAdjust="0"/>
    <p:restoredTop sz="68280" autoAdjust="0"/>
  </p:normalViewPr>
  <p:slideViewPr>
    <p:cSldViewPr snapToGrid="0">
      <p:cViewPr varScale="1">
        <p:scale>
          <a:sx n="56" d="100"/>
          <a:sy n="56" d="100"/>
        </p:scale>
        <p:origin x="143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Connective_tissu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dirty="0"/>
              <a:t>Space has charged particles from our sun - Coronal Mass Ejecta (CME), Solar Proton Events (SPE) and Galactic Cosmic Rays (GCR). Humans living in space are constantly at risk for this radiation.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528946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451983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4032712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sz="1100" b="0" i="0" kern="1200" dirty="0">
                <a:solidFill>
                  <a:schemeClr val="tx1"/>
                </a:solidFill>
                <a:effectLst/>
                <a:latin typeface="+mn-lt"/>
                <a:ea typeface="+mn-ea"/>
                <a:cs typeface="+mn-cs"/>
              </a:rPr>
              <a:t>A dose of 1 </a:t>
            </a:r>
            <a:r>
              <a:rPr lang="en-US" sz="1100" b="0" i="0" kern="1200" dirty="0" err="1">
                <a:solidFill>
                  <a:schemeClr val="tx1"/>
                </a:solidFill>
                <a:effectLst/>
                <a:latin typeface="+mn-lt"/>
                <a:ea typeface="+mn-ea"/>
                <a:cs typeface="+mn-cs"/>
              </a:rPr>
              <a:t>sievert</a:t>
            </a:r>
            <a:r>
              <a:rPr lang="en-US" sz="1100" b="0" i="0" kern="1200" dirty="0">
                <a:solidFill>
                  <a:schemeClr val="tx1"/>
                </a:solidFill>
                <a:effectLst/>
                <a:latin typeface="+mn-lt"/>
                <a:ea typeface="+mn-ea"/>
                <a:cs typeface="+mn-cs"/>
              </a:rPr>
              <a:t> is associated with a 5.5 percent increase in the risk of fatal cancers. The normal daily radiation dose received by the average person living on Earth is 10 </a:t>
            </a:r>
            <a:r>
              <a:rPr lang="en-US" sz="1100" b="0" i="0" kern="1200" dirty="0" err="1">
                <a:solidFill>
                  <a:schemeClr val="tx1"/>
                </a:solidFill>
                <a:effectLst/>
                <a:latin typeface="+mn-lt"/>
                <a:ea typeface="+mn-ea"/>
                <a:cs typeface="+mn-cs"/>
              </a:rPr>
              <a:t>microsieverts</a:t>
            </a:r>
            <a:r>
              <a:rPr lang="en-US" sz="1100" b="0" i="0" kern="1200" dirty="0">
                <a:solidFill>
                  <a:schemeClr val="tx1"/>
                </a:solidFill>
                <a:effectLst/>
                <a:latin typeface="+mn-lt"/>
                <a:ea typeface="+mn-ea"/>
                <a:cs typeface="+mn-cs"/>
              </a:rPr>
              <a:t> (0.00001 </a:t>
            </a:r>
            <a:r>
              <a:rPr lang="en-US" sz="1100" b="0" i="0" kern="1200" dirty="0" err="1">
                <a:solidFill>
                  <a:schemeClr val="tx1"/>
                </a:solidFill>
                <a:effectLst/>
                <a:latin typeface="+mn-lt"/>
                <a:ea typeface="+mn-ea"/>
                <a:cs typeface="+mn-cs"/>
              </a:rPr>
              <a:t>sievert</a:t>
            </a:r>
            <a:r>
              <a:rPr lang="en-US" sz="1100" b="0" i="0" kern="1200" dirty="0">
                <a:solidFill>
                  <a:schemeClr val="tx1"/>
                </a:solidFill>
                <a:effectLst/>
                <a:latin typeface="+mn-lt"/>
                <a:ea typeface="+mn-ea"/>
                <a:cs typeface="+mn-cs"/>
              </a:rPr>
              <a:t>).</a:t>
            </a:r>
            <a:endParaRPr dirty="0"/>
          </a:p>
        </p:txBody>
      </p:sp>
    </p:spTree>
    <p:extLst>
      <p:ext uri="{BB962C8B-B14F-4D97-AF65-F5344CB8AC3E}">
        <p14:creationId xmlns:p14="http://schemas.microsoft.com/office/powerpoint/2010/main" val="1833414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sz="1100" b="0" i="0" kern="1200" dirty="0">
                <a:solidFill>
                  <a:schemeClr val="tx1"/>
                </a:solidFill>
                <a:effectLst/>
                <a:latin typeface="+mn-lt"/>
                <a:ea typeface="+mn-ea"/>
                <a:cs typeface="+mn-cs"/>
              </a:rPr>
              <a:t>In radiobiology, the relative biological effectiveness (often abbreviated as </a:t>
            </a:r>
            <a:r>
              <a:rPr lang="en-US" sz="1100" b="1" i="0" kern="1200" dirty="0">
                <a:solidFill>
                  <a:schemeClr val="tx1"/>
                </a:solidFill>
                <a:effectLst/>
                <a:latin typeface="+mn-lt"/>
                <a:ea typeface="+mn-ea"/>
                <a:cs typeface="+mn-cs"/>
              </a:rPr>
              <a:t>RBE</a:t>
            </a:r>
            <a:r>
              <a:rPr lang="en-US" sz="1100" b="0" i="0" kern="1200" dirty="0">
                <a:solidFill>
                  <a:schemeClr val="tx1"/>
                </a:solidFill>
                <a:effectLst/>
                <a:latin typeface="+mn-lt"/>
                <a:ea typeface="+mn-ea"/>
                <a:cs typeface="+mn-cs"/>
              </a:rPr>
              <a:t>) is the ratio of biological effectiveness of one type of ionizing </a:t>
            </a:r>
            <a:r>
              <a:rPr lang="en-US" sz="1100" b="1" i="0" kern="1200" dirty="0">
                <a:solidFill>
                  <a:schemeClr val="tx1"/>
                </a:solidFill>
                <a:effectLst/>
                <a:latin typeface="+mn-lt"/>
                <a:ea typeface="+mn-ea"/>
                <a:cs typeface="+mn-cs"/>
              </a:rPr>
              <a:t>radiation</a:t>
            </a:r>
            <a:r>
              <a:rPr lang="en-US" sz="1100" b="0" i="0" kern="1200" dirty="0">
                <a:solidFill>
                  <a:schemeClr val="tx1"/>
                </a:solidFill>
                <a:effectLst/>
                <a:latin typeface="+mn-lt"/>
                <a:ea typeface="+mn-ea"/>
                <a:cs typeface="+mn-cs"/>
              </a:rPr>
              <a:t> relative to another, given the same amount of absorbed energy.</a:t>
            </a:r>
          </a:p>
          <a:p>
            <a:pPr lvl="0">
              <a:spcBef>
                <a:spcPts val="0"/>
              </a:spcBef>
              <a:buNone/>
            </a:pPr>
            <a:endParaRPr lang="en-US" sz="1100" b="0" i="0" kern="1200" dirty="0">
              <a:solidFill>
                <a:schemeClr val="tx1"/>
              </a:solidFill>
              <a:effectLst/>
              <a:latin typeface="+mn-lt"/>
              <a:ea typeface="+mn-ea"/>
              <a:cs typeface="+mn-cs"/>
            </a:endParaRPr>
          </a:p>
          <a:p>
            <a:pPr lvl="0">
              <a:spcBef>
                <a:spcPts val="0"/>
              </a:spcBef>
              <a:buNone/>
            </a:pPr>
            <a:r>
              <a:rPr lang="en-US" sz="1100" b="0" i="0" kern="1200">
                <a:solidFill>
                  <a:schemeClr val="tx1"/>
                </a:solidFill>
                <a:effectLst/>
                <a:latin typeface="+mn-lt"/>
                <a:ea typeface="+mn-ea"/>
                <a:cs typeface="+mn-cs"/>
              </a:rPr>
              <a:t>The higher </a:t>
            </a:r>
            <a:r>
              <a:rPr lang="en-US" sz="1100" b="0" i="0" kern="1200" dirty="0">
                <a:solidFill>
                  <a:schemeClr val="tx1"/>
                </a:solidFill>
                <a:effectLst/>
                <a:latin typeface="+mn-lt"/>
                <a:ea typeface="+mn-ea"/>
                <a:cs typeface="+mn-cs"/>
              </a:rPr>
              <a:t>the RBE or weighting factor for a type of radiation, the more damaging </a:t>
            </a:r>
            <a:r>
              <a:rPr lang="en-US" sz="1100" b="0" i="0" kern="1200">
                <a:solidFill>
                  <a:schemeClr val="tx1"/>
                </a:solidFill>
                <a:effectLst/>
                <a:latin typeface="+mn-lt"/>
                <a:ea typeface="+mn-ea"/>
                <a:cs typeface="+mn-cs"/>
              </a:rPr>
              <a:t>it is.</a:t>
            </a:r>
            <a:endParaRPr dirty="0"/>
          </a:p>
        </p:txBody>
      </p:sp>
    </p:spTree>
    <p:extLst>
      <p:ext uri="{BB962C8B-B14F-4D97-AF65-F5344CB8AC3E}">
        <p14:creationId xmlns:p14="http://schemas.microsoft.com/office/powerpoint/2010/main" val="372419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US" sz="1100" b="0" i="1" kern="1200" dirty="0">
                <a:solidFill>
                  <a:schemeClr val="tx1"/>
                </a:solidFill>
                <a:effectLst/>
                <a:latin typeface="+mn-lt"/>
                <a:ea typeface="+mn-ea"/>
                <a:cs typeface="+mn-cs"/>
              </a:rPr>
              <a:t>The principal effect of low doses of ionizing radiation is to induce cancers, which may take up to 20 years to develop.  High doses of ionizing radiation -Cells that are actively dividing are more sensitive to radiation than cells that aren't. Thus, cells in the liver, kidney, muscle, brain, and bone are more resistant to radiation than the cells of bone marrow, the reproductive organs, the epithelium of the intestine, and the skin, which suffer the most damage from radiation. Damage to the bone marrow is the main cause of death at moderately high levels of exposure (200 to 1000 </a:t>
            </a:r>
            <a:r>
              <a:rPr lang="en-US" sz="1100" b="0" i="1" kern="1200" dirty="0" err="1">
                <a:solidFill>
                  <a:schemeClr val="tx1"/>
                </a:solidFill>
                <a:effectLst/>
                <a:latin typeface="+mn-lt"/>
                <a:ea typeface="+mn-ea"/>
                <a:cs typeface="+mn-cs"/>
              </a:rPr>
              <a:t>rads</a:t>
            </a:r>
            <a:r>
              <a:rPr lang="en-US" sz="1100" b="0" i="1" kern="1200" dirty="0">
                <a:solidFill>
                  <a:schemeClr val="tx1"/>
                </a:solidFill>
                <a:effectLst/>
                <a:latin typeface="+mn-lt"/>
                <a:ea typeface="+mn-ea"/>
                <a:cs typeface="+mn-cs"/>
              </a:rPr>
              <a:t>). Damage to the gastrointestinal tract is the major cause of death for exposures on the order of 100 to 10,000 </a:t>
            </a:r>
            <a:r>
              <a:rPr lang="en-US" sz="1100" b="0" i="1" kern="1200" dirty="0" err="1">
                <a:solidFill>
                  <a:schemeClr val="tx1"/>
                </a:solidFill>
                <a:effectLst/>
                <a:latin typeface="+mn-lt"/>
                <a:ea typeface="+mn-ea"/>
                <a:cs typeface="+mn-cs"/>
              </a:rPr>
              <a:t>rads</a:t>
            </a:r>
            <a:r>
              <a:rPr lang="en-US" sz="1100" b="0" i="1" kern="1200" dirty="0">
                <a:solidFill>
                  <a:schemeClr val="tx1"/>
                </a:solidFill>
                <a:effectLst/>
                <a:latin typeface="+mn-lt"/>
                <a:ea typeface="+mn-ea"/>
                <a:cs typeface="+mn-cs"/>
              </a:rPr>
              <a:t>. Massive damage to the central nervous system is the cause of death from extremely high exposures (over 10,000 </a:t>
            </a:r>
            <a:r>
              <a:rPr lang="en-US" sz="1100" b="0" i="1" kern="1200" dirty="0" err="1">
                <a:solidFill>
                  <a:schemeClr val="tx1"/>
                </a:solidFill>
                <a:effectLst/>
                <a:latin typeface="+mn-lt"/>
                <a:ea typeface="+mn-ea"/>
                <a:cs typeface="+mn-cs"/>
              </a:rPr>
              <a:t>rads</a:t>
            </a:r>
            <a:r>
              <a:rPr lang="en-US" sz="1100" b="0" i="1" kern="1200" dirty="0">
                <a:solidFill>
                  <a:schemeClr val="tx1"/>
                </a:solidFill>
                <a:effectLst/>
                <a:latin typeface="+mn-lt"/>
                <a:ea typeface="+mn-ea"/>
                <a:cs typeface="+mn-cs"/>
              </a:rPr>
              <a:t>).</a:t>
            </a:r>
          </a:p>
          <a:p>
            <a:pPr lvl="0">
              <a:spcBef>
                <a:spcPts val="0"/>
              </a:spcBef>
              <a:buNone/>
            </a:pPr>
            <a:endParaRPr dirty="0"/>
          </a:p>
        </p:txBody>
      </p:sp>
    </p:spTree>
    <p:extLst>
      <p:ext uri="{BB962C8B-B14F-4D97-AF65-F5344CB8AC3E}">
        <p14:creationId xmlns:p14="http://schemas.microsoft.com/office/powerpoint/2010/main" val="3609885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dirty="0"/>
              <a:t>Some of the drugs that are being considered are retinoids, which are vitamins with antioxidant properties, and molecules that retard cell division, giving the body time to fix damage before harmful mutations can be duplicated. </a:t>
            </a:r>
          </a:p>
          <a:p>
            <a:pPr lvl="0">
              <a:spcBef>
                <a:spcPts val="0"/>
              </a:spcBef>
              <a:buNone/>
            </a:pPr>
            <a:r>
              <a:rPr lang="en-US" dirty="0"/>
              <a:t>Timing of missions Due to the potential negative effects of astronaut exposure to cosmic rays, solar activity may play a role in future space travel. At NASA the space weather has been monitored since the days before the Apollo program[7]. Because galactic cosmic ray fluxes within the solar system are lower during periods of strong solar activity interplanetary travel during solar maximum should minimize the average dose to astronauts. </a:t>
            </a:r>
            <a:endParaRPr dirty="0"/>
          </a:p>
        </p:txBody>
      </p:sp>
    </p:spTree>
    <p:extLst>
      <p:ext uri="{BB962C8B-B14F-4D97-AF65-F5344CB8AC3E}">
        <p14:creationId xmlns:p14="http://schemas.microsoft.com/office/powerpoint/2010/main" val="2608003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746117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145210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076283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938254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933444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dirty="0"/>
              <a:t>Osteoblast – large cell in bone formation.  Endothelial cells – line inside of blood vessel; Fibroblast - </a:t>
            </a:r>
            <a:r>
              <a:rPr lang="en-US" sz="1100" b="0" i="0" kern="1200" dirty="0">
                <a:solidFill>
                  <a:schemeClr val="tx1"/>
                </a:solidFill>
                <a:effectLst/>
                <a:latin typeface="+mn-lt"/>
                <a:ea typeface="+mn-ea"/>
                <a:cs typeface="+mn-cs"/>
              </a:rPr>
              <a:t>the most common cells of </a:t>
            </a:r>
            <a:r>
              <a:rPr lang="en-US" sz="1100" b="0" i="0" u="none" strike="noStrike" kern="1200" dirty="0">
                <a:solidFill>
                  <a:schemeClr val="tx1"/>
                </a:solidFill>
                <a:effectLst/>
                <a:latin typeface="+mn-lt"/>
                <a:ea typeface="+mn-ea"/>
                <a:cs typeface="+mn-cs"/>
                <a:hlinkClick r:id="rId3" tooltip="Connective tissue"/>
              </a:rPr>
              <a:t>connective tissue</a:t>
            </a:r>
            <a:r>
              <a:rPr lang="en-US" sz="1100" b="0" i="0" kern="1200" dirty="0">
                <a:solidFill>
                  <a:schemeClr val="tx1"/>
                </a:solidFill>
                <a:effectLst/>
                <a:latin typeface="+mn-lt"/>
                <a:ea typeface="+mn-ea"/>
                <a:cs typeface="+mn-cs"/>
              </a:rPr>
              <a:t> in animals. Spermatids – immature sperm cells;  Spermatogonia-undifferentiated male germ cell; lymphocytes- subtypes of white blood cell; </a:t>
            </a:r>
            <a:r>
              <a:rPr lang="en-US" dirty="0"/>
              <a:t>erythroblast </a:t>
            </a:r>
            <a:r>
              <a:rPr lang="en-US" sz="1100" b="0" i="0" kern="1200" dirty="0">
                <a:solidFill>
                  <a:schemeClr val="tx1"/>
                </a:solidFill>
                <a:effectLst/>
                <a:latin typeface="+mn-lt"/>
                <a:ea typeface="+mn-ea"/>
                <a:cs typeface="+mn-cs"/>
              </a:rPr>
              <a:t>-  A cell that contains hemoglobin and can carry oxygen to the body</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117334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4114760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wrap="square"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wrap="square"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dirty="0"/>
          </a:p>
        </p:txBody>
      </p:sp>
      <p:sp>
        <p:nvSpPr>
          <p:cNvPr id="37" name="Shape 37"/>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en.wikipedia.org/wiki/Science_(journal)" TargetMode="External"/><Relationship Id="rId5" Type="http://schemas.openxmlformats.org/officeDocument/2006/relationships/hyperlink" Target="http://www.sciencemag.org/content/340/6136/1031.summary" TargetMode="Externa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7.gif"/><Relationship Id="rId4" Type="http://schemas.openxmlformats.org/officeDocument/2006/relationships/image" Target="../media/image16.gif"/></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7.gif"/><Relationship Id="rId5" Type="http://schemas.openxmlformats.org/officeDocument/2006/relationships/image" Target="../media/image16.gif"/><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53"/>
        <p:cNvGrpSpPr/>
        <p:nvPr/>
      </p:nvGrpSpPr>
      <p:grpSpPr>
        <a:xfrm>
          <a:off x="0" y="0"/>
          <a:ext cx="0" cy="0"/>
          <a:chOff x="0" y="0"/>
          <a:chExt cx="0" cy="0"/>
        </a:xfrm>
      </p:grpSpPr>
      <p:pic>
        <p:nvPicPr>
          <p:cNvPr id="54" name="Shape 54"/>
          <p:cNvPicPr preferRelativeResize="0"/>
          <p:nvPr/>
        </p:nvPicPr>
        <p:blipFill>
          <a:blip r:embed="rId3">
            <a:alphaModFix/>
          </a:blip>
          <a:stretch>
            <a:fillRect/>
          </a:stretch>
        </p:blipFill>
        <p:spPr>
          <a:xfrm flipH="1">
            <a:off x="86200" y="84375"/>
            <a:ext cx="1288800" cy="1210925"/>
          </a:xfrm>
          <a:prstGeom prst="rect">
            <a:avLst/>
          </a:prstGeom>
          <a:noFill/>
          <a:ln>
            <a:noFill/>
          </a:ln>
        </p:spPr>
      </p:pic>
      <p:sp>
        <p:nvSpPr>
          <p:cNvPr id="55" name="Shape 55"/>
          <p:cNvSpPr txBox="1"/>
          <p:nvPr/>
        </p:nvSpPr>
        <p:spPr>
          <a:xfrm>
            <a:off x="2054731" y="152206"/>
            <a:ext cx="6348600" cy="2172900"/>
          </a:xfrm>
          <a:prstGeom prst="rect">
            <a:avLst/>
          </a:prstGeom>
          <a:noFill/>
          <a:ln>
            <a:noFill/>
          </a:ln>
        </p:spPr>
        <p:txBody>
          <a:bodyPr wrap="square" lIns="91425" tIns="91425" rIns="91425" bIns="91425" anchor="t" anchorCtr="0">
            <a:noAutofit/>
          </a:bodyPr>
          <a:lstStyle/>
          <a:p>
            <a:pPr lvl="0" algn="ctr">
              <a:spcBef>
                <a:spcPts val="0"/>
              </a:spcBef>
              <a:buNone/>
            </a:pPr>
            <a:r>
              <a:rPr lang="en" sz="3000" dirty="0">
                <a:solidFill>
                  <a:srgbClr val="FFFF00"/>
                </a:solidFill>
              </a:rPr>
              <a:t>Physiological Effects of </a:t>
            </a:r>
            <a:r>
              <a:rPr lang="en-US" sz="3000" dirty="0">
                <a:solidFill>
                  <a:srgbClr val="FFFF00"/>
                </a:solidFill>
              </a:rPr>
              <a:t>Plasma </a:t>
            </a:r>
            <a:r>
              <a:rPr lang="en" sz="3000" dirty="0">
                <a:solidFill>
                  <a:srgbClr val="FFFF00"/>
                </a:solidFill>
              </a:rPr>
              <a:t>Radiation on  Astronaut Health</a:t>
            </a:r>
          </a:p>
        </p:txBody>
      </p:sp>
      <p:pic>
        <p:nvPicPr>
          <p:cNvPr id="56" name="Shape 56"/>
          <p:cNvPicPr preferRelativeResize="0"/>
          <p:nvPr/>
        </p:nvPicPr>
        <p:blipFill>
          <a:blip r:embed="rId4">
            <a:alphaModFix/>
          </a:blip>
          <a:stretch>
            <a:fillRect/>
          </a:stretch>
        </p:blipFill>
        <p:spPr>
          <a:xfrm>
            <a:off x="761275" y="1927625"/>
            <a:ext cx="3924300" cy="2381250"/>
          </a:xfrm>
          <a:prstGeom prst="rect">
            <a:avLst/>
          </a:prstGeom>
          <a:noFill/>
          <a:ln>
            <a:noFill/>
          </a:ln>
        </p:spPr>
      </p:pic>
      <p:pic>
        <p:nvPicPr>
          <p:cNvPr id="57" name="Shape 57"/>
          <p:cNvPicPr preferRelativeResize="0"/>
          <p:nvPr/>
        </p:nvPicPr>
        <p:blipFill>
          <a:blip r:embed="rId5">
            <a:alphaModFix/>
          </a:blip>
          <a:stretch>
            <a:fillRect/>
          </a:stretch>
        </p:blipFill>
        <p:spPr>
          <a:xfrm>
            <a:off x="4120699" y="1575200"/>
            <a:ext cx="4636669" cy="3086103"/>
          </a:xfrm>
          <a:prstGeom prst="rect">
            <a:avLst/>
          </a:prstGeom>
          <a:noFill/>
          <a:ln>
            <a:noFill/>
          </a:ln>
        </p:spPr>
      </p:pic>
      <p:sp>
        <p:nvSpPr>
          <p:cNvPr id="2" name="TextBox 1">
            <a:extLst>
              <a:ext uri="{FF2B5EF4-FFF2-40B4-BE49-F238E27FC236}">
                <a16:creationId xmlns:a16="http://schemas.microsoft.com/office/drawing/2014/main" id="{F5D25299-23A1-46BF-A655-0A2AFA330CF8}"/>
              </a:ext>
            </a:extLst>
          </p:cNvPr>
          <p:cNvSpPr txBox="1"/>
          <p:nvPr/>
        </p:nvSpPr>
        <p:spPr>
          <a:xfrm>
            <a:off x="545284" y="4661303"/>
            <a:ext cx="2265028" cy="307777"/>
          </a:xfrm>
          <a:prstGeom prst="rect">
            <a:avLst/>
          </a:prstGeom>
          <a:noFill/>
        </p:spPr>
        <p:txBody>
          <a:bodyPr wrap="square" rtlCol="0">
            <a:spAutoFit/>
          </a:bodyPr>
          <a:lstStyle/>
          <a:p>
            <a:r>
              <a:rPr lang="en-US" dirty="0">
                <a:solidFill>
                  <a:schemeClr val="bg1"/>
                </a:solidFill>
              </a:rPr>
              <a:t>NASA.gov</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0"/>
        <p:cNvGrpSpPr/>
        <p:nvPr/>
      </p:nvGrpSpPr>
      <p:grpSpPr>
        <a:xfrm>
          <a:off x="0" y="0"/>
          <a:ext cx="0" cy="0"/>
          <a:chOff x="0" y="0"/>
          <a:chExt cx="0" cy="0"/>
        </a:xfrm>
      </p:grpSpPr>
      <p:pic>
        <p:nvPicPr>
          <p:cNvPr id="81" name="Shape 81"/>
          <p:cNvPicPr preferRelativeResize="0"/>
          <p:nvPr/>
        </p:nvPicPr>
        <p:blipFill>
          <a:blip r:embed="rId3">
            <a:alphaModFix/>
          </a:blip>
          <a:stretch>
            <a:fillRect/>
          </a:stretch>
        </p:blipFill>
        <p:spPr>
          <a:xfrm flipH="1">
            <a:off x="86200" y="84375"/>
            <a:ext cx="1288800" cy="1210925"/>
          </a:xfrm>
          <a:prstGeom prst="rect">
            <a:avLst/>
          </a:prstGeom>
          <a:noFill/>
          <a:ln>
            <a:noFill/>
          </a:ln>
        </p:spPr>
      </p:pic>
      <p:pic>
        <p:nvPicPr>
          <p:cNvPr id="3" name="Picture 2" descr="http://features.cgsociety.org/gallerycrits/86785/86785_1194093509_large.jpg">
            <a:extLst>
              <a:ext uri="{FF2B5EF4-FFF2-40B4-BE49-F238E27FC236}">
                <a16:creationId xmlns:a16="http://schemas.microsoft.com/office/drawing/2014/main" id="{BA93739C-3EC6-414F-8F95-C869FFB76E4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8900" y="689837"/>
            <a:ext cx="5080000" cy="3756660"/>
          </a:xfrm>
          <a:prstGeom prst="rect">
            <a:avLst/>
          </a:prstGeom>
          <a:noFill/>
          <a:ln>
            <a:noFill/>
          </a:ln>
        </p:spPr>
      </p:pic>
    </p:spTree>
    <p:extLst>
      <p:ext uri="{BB962C8B-B14F-4D97-AF65-F5344CB8AC3E}">
        <p14:creationId xmlns:p14="http://schemas.microsoft.com/office/powerpoint/2010/main" val="3321485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0"/>
        <p:cNvGrpSpPr/>
        <p:nvPr/>
      </p:nvGrpSpPr>
      <p:grpSpPr>
        <a:xfrm>
          <a:off x="0" y="0"/>
          <a:ext cx="0" cy="0"/>
          <a:chOff x="0" y="0"/>
          <a:chExt cx="0" cy="0"/>
        </a:xfrm>
      </p:grpSpPr>
      <p:pic>
        <p:nvPicPr>
          <p:cNvPr id="81" name="Shape 81"/>
          <p:cNvPicPr preferRelativeResize="0"/>
          <p:nvPr/>
        </p:nvPicPr>
        <p:blipFill>
          <a:blip r:embed="rId3">
            <a:alphaModFix/>
          </a:blip>
          <a:stretch>
            <a:fillRect/>
          </a:stretch>
        </p:blipFill>
        <p:spPr>
          <a:xfrm flipH="1">
            <a:off x="86200" y="84375"/>
            <a:ext cx="1288800" cy="1210925"/>
          </a:xfrm>
          <a:prstGeom prst="rect">
            <a:avLst/>
          </a:prstGeom>
          <a:noFill/>
          <a:ln>
            <a:noFill/>
          </a:ln>
        </p:spPr>
      </p:pic>
      <p:pic>
        <p:nvPicPr>
          <p:cNvPr id="3" name="Picture 2" descr="http://www.nuketext.org/english/young/parts/mechanism2.jpg">
            <a:extLst>
              <a:ext uri="{FF2B5EF4-FFF2-40B4-BE49-F238E27FC236}">
                <a16:creationId xmlns:a16="http://schemas.microsoft.com/office/drawing/2014/main" id="{63CA147A-96D3-4595-8BCC-1667D93281F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978090" y="204080"/>
            <a:ext cx="5689833" cy="4787370"/>
          </a:xfrm>
          <a:prstGeom prst="rect">
            <a:avLst/>
          </a:prstGeom>
          <a:noFill/>
          <a:ln>
            <a:noFill/>
          </a:ln>
        </p:spPr>
      </p:pic>
      <p:sp>
        <p:nvSpPr>
          <p:cNvPr id="2" name="TextBox 1">
            <a:extLst>
              <a:ext uri="{FF2B5EF4-FFF2-40B4-BE49-F238E27FC236}">
                <a16:creationId xmlns:a16="http://schemas.microsoft.com/office/drawing/2014/main" id="{96FA0ADB-984C-44FE-BC50-79236239C02F}"/>
              </a:ext>
            </a:extLst>
          </p:cNvPr>
          <p:cNvSpPr txBox="1"/>
          <p:nvPr/>
        </p:nvSpPr>
        <p:spPr>
          <a:xfrm>
            <a:off x="838899" y="4488110"/>
            <a:ext cx="1937857" cy="307777"/>
          </a:xfrm>
          <a:prstGeom prst="rect">
            <a:avLst/>
          </a:prstGeom>
          <a:noFill/>
        </p:spPr>
        <p:txBody>
          <a:bodyPr wrap="square" rtlCol="0">
            <a:spAutoFit/>
          </a:bodyPr>
          <a:lstStyle/>
          <a:p>
            <a:r>
              <a:rPr lang="en-US" dirty="0">
                <a:solidFill>
                  <a:schemeClr val="bg1"/>
                </a:solidFill>
              </a:rPr>
              <a:t>Nuketext.com</a:t>
            </a:r>
          </a:p>
        </p:txBody>
      </p:sp>
    </p:spTree>
    <p:extLst>
      <p:ext uri="{BB962C8B-B14F-4D97-AF65-F5344CB8AC3E}">
        <p14:creationId xmlns:p14="http://schemas.microsoft.com/office/powerpoint/2010/main" val="223989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0"/>
        <p:cNvGrpSpPr/>
        <p:nvPr/>
      </p:nvGrpSpPr>
      <p:grpSpPr>
        <a:xfrm>
          <a:off x="0" y="0"/>
          <a:ext cx="0" cy="0"/>
          <a:chOff x="0" y="0"/>
          <a:chExt cx="0" cy="0"/>
        </a:xfrm>
      </p:grpSpPr>
      <p:pic>
        <p:nvPicPr>
          <p:cNvPr id="81" name="Shape 81"/>
          <p:cNvPicPr preferRelativeResize="0"/>
          <p:nvPr/>
        </p:nvPicPr>
        <p:blipFill>
          <a:blip r:embed="rId3">
            <a:alphaModFix/>
          </a:blip>
          <a:stretch>
            <a:fillRect/>
          </a:stretch>
        </p:blipFill>
        <p:spPr>
          <a:xfrm flipH="1">
            <a:off x="86200" y="84375"/>
            <a:ext cx="1288800" cy="1210925"/>
          </a:xfrm>
          <a:prstGeom prst="rect">
            <a:avLst/>
          </a:prstGeom>
          <a:noFill/>
          <a:ln>
            <a:noFill/>
          </a:ln>
        </p:spPr>
      </p:pic>
      <p:sp>
        <p:nvSpPr>
          <p:cNvPr id="2" name="TextBox 1">
            <a:extLst>
              <a:ext uri="{FF2B5EF4-FFF2-40B4-BE49-F238E27FC236}">
                <a16:creationId xmlns:a16="http://schemas.microsoft.com/office/drawing/2014/main" id="{96FA0ADB-984C-44FE-BC50-79236239C02F}"/>
              </a:ext>
            </a:extLst>
          </p:cNvPr>
          <p:cNvSpPr txBox="1"/>
          <p:nvPr/>
        </p:nvSpPr>
        <p:spPr>
          <a:xfrm>
            <a:off x="558350" y="4149695"/>
            <a:ext cx="8520913" cy="523220"/>
          </a:xfrm>
          <a:prstGeom prst="rect">
            <a:avLst/>
          </a:prstGeom>
          <a:noFill/>
        </p:spPr>
        <p:txBody>
          <a:bodyPr wrap="square" rtlCol="0">
            <a:spAutoFit/>
          </a:bodyPr>
          <a:lstStyle/>
          <a:p>
            <a:r>
              <a:rPr lang="en-US" sz="2800" dirty="0">
                <a:solidFill>
                  <a:srgbClr val="FFFF00"/>
                </a:solidFill>
              </a:rPr>
              <a:t>Scott Kelly received 24 x the radiation as Bro Mark.</a:t>
            </a:r>
          </a:p>
        </p:txBody>
      </p:sp>
      <p:pic>
        <p:nvPicPr>
          <p:cNvPr id="1026" name="Picture 2" descr="Image result for scott kelly and mark kelly">
            <a:extLst>
              <a:ext uri="{FF2B5EF4-FFF2-40B4-BE49-F238E27FC236}">
                <a16:creationId xmlns:a16="http://schemas.microsoft.com/office/drawing/2014/main" id="{5C3048B1-8AE5-42FE-8773-89093D26C2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5434" y="176508"/>
            <a:ext cx="3973187" cy="3973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069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0"/>
        <p:cNvGrpSpPr/>
        <p:nvPr/>
      </p:nvGrpSpPr>
      <p:grpSpPr>
        <a:xfrm>
          <a:off x="0" y="0"/>
          <a:ext cx="0" cy="0"/>
          <a:chOff x="0" y="0"/>
          <a:chExt cx="0" cy="0"/>
        </a:xfrm>
      </p:grpSpPr>
      <p:pic>
        <p:nvPicPr>
          <p:cNvPr id="81" name="Shape 81"/>
          <p:cNvPicPr preferRelativeResize="0"/>
          <p:nvPr/>
        </p:nvPicPr>
        <p:blipFill>
          <a:blip r:embed="rId3">
            <a:alphaModFix/>
          </a:blip>
          <a:stretch>
            <a:fillRect/>
          </a:stretch>
        </p:blipFill>
        <p:spPr>
          <a:xfrm flipH="1">
            <a:off x="86200" y="84375"/>
            <a:ext cx="1288800" cy="1210925"/>
          </a:xfrm>
          <a:prstGeom prst="rect">
            <a:avLst/>
          </a:prstGeom>
          <a:noFill/>
          <a:ln>
            <a:noFill/>
          </a:ln>
        </p:spPr>
      </p:pic>
      <p:pic>
        <p:nvPicPr>
          <p:cNvPr id="3" name="Picture 2" descr="https://upload.wikimedia.org/wikipedia/commons/e/ef/PIA17601-Comparisons-RadiationExposure-MarsTrip-20131209.png">
            <a:extLst>
              <a:ext uri="{FF2B5EF4-FFF2-40B4-BE49-F238E27FC236}">
                <a16:creationId xmlns:a16="http://schemas.microsoft.com/office/drawing/2014/main" id="{77093E49-AC94-490B-A7E0-4AD07541FE6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919491" y="-453972"/>
            <a:ext cx="4914374" cy="5991069"/>
          </a:xfrm>
          <a:prstGeom prst="rect">
            <a:avLst/>
          </a:prstGeom>
          <a:noFill/>
          <a:ln>
            <a:noFill/>
          </a:ln>
        </p:spPr>
      </p:pic>
      <p:sp>
        <p:nvSpPr>
          <p:cNvPr id="2" name="TextBox 1">
            <a:extLst>
              <a:ext uri="{FF2B5EF4-FFF2-40B4-BE49-F238E27FC236}">
                <a16:creationId xmlns:a16="http://schemas.microsoft.com/office/drawing/2014/main" id="{3606ADF0-EA72-43D3-9C6B-14FFFE171DEB}"/>
              </a:ext>
            </a:extLst>
          </p:cNvPr>
          <p:cNvSpPr txBox="1"/>
          <p:nvPr/>
        </p:nvSpPr>
        <p:spPr>
          <a:xfrm>
            <a:off x="276837" y="1661020"/>
            <a:ext cx="1812022" cy="1169551"/>
          </a:xfrm>
          <a:prstGeom prst="rect">
            <a:avLst/>
          </a:prstGeom>
          <a:noFill/>
        </p:spPr>
        <p:txBody>
          <a:bodyPr wrap="square" rtlCol="0">
            <a:spAutoFit/>
          </a:bodyPr>
          <a:lstStyle/>
          <a:p>
            <a:r>
              <a:rPr lang="en-US" dirty="0">
                <a:solidFill>
                  <a:schemeClr val="bg1"/>
                </a:solidFill>
              </a:rPr>
              <a:t>Comparison of Radiation Doses – includes the amount detected on the trip from Earth to Mars</a:t>
            </a:r>
          </a:p>
        </p:txBody>
      </p:sp>
      <p:sp>
        <p:nvSpPr>
          <p:cNvPr id="5" name="TextBox 4">
            <a:extLst>
              <a:ext uri="{FF2B5EF4-FFF2-40B4-BE49-F238E27FC236}">
                <a16:creationId xmlns:a16="http://schemas.microsoft.com/office/drawing/2014/main" id="{0CCC503B-0D13-44DF-BDCF-3EF0CE982A17}"/>
              </a:ext>
            </a:extLst>
          </p:cNvPr>
          <p:cNvSpPr txBox="1"/>
          <p:nvPr/>
        </p:nvSpPr>
        <p:spPr>
          <a:xfrm>
            <a:off x="393220" y="2952925"/>
            <a:ext cx="1796307" cy="1815882"/>
          </a:xfrm>
          <a:prstGeom prst="rect">
            <a:avLst/>
          </a:prstGeom>
          <a:noFill/>
        </p:spPr>
        <p:txBody>
          <a:bodyPr wrap="square" rtlCol="0">
            <a:spAutoFit/>
          </a:bodyPr>
          <a:lstStyle/>
          <a:p>
            <a:r>
              <a:rPr lang="en-US" dirty="0"/>
              <a:t>Kerr, Richard </a:t>
            </a:r>
            <a:r>
              <a:rPr lang="en-US" dirty="0">
                <a:solidFill>
                  <a:schemeClr val="bg1"/>
                </a:solidFill>
              </a:rPr>
              <a:t>Kerr, Richard, May</a:t>
            </a:r>
            <a:r>
              <a:rPr lang="en-US" dirty="0"/>
              <a:t> </a:t>
            </a:r>
            <a:r>
              <a:rPr lang="en-US" dirty="0">
                <a:solidFill>
                  <a:schemeClr val="bg1"/>
                </a:solidFill>
              </a:rPr>
              <a:t>31, 2013).</a:t>
            </a:r>
          </a:p>
          <a:p>
            <a:r>
              <a:rPr lang="en-US" dirty="0">
                <a:solidFill>
                  <a:schemeClr val="bg1"/>
                </a:solidFill>
              </a:rPr>
              <a:t> </a:t>
            </a:r>
            <a:r>
              <a:rPr lang="en-US" dirty="0">
                <a:solidFill>
                  <a:schemeClr val="bg1"/>
                </a:solidFill>
                <a:hlinkClick r:id="rId5"/>
              </a:rPr>
              <a:t>"Radiation Will Make Astronauts' Trip to Mars Even Riskier"</a:t>
            </a:r>
            <a:r>
              <a:rPr lang="en-US" dirty="0">
                <a:solidFill>
                  <a:schemeClr val="bg1"/>
                </a:solidFill>
              </a:rPr>
              <a:t>. </a:t>
            </a:r>
            <a:r>
              <a:rPr lang="en-US" i="1" dirty="0">
                <a:solidFill>
                  <a:schemeClr val="bg1"/>
                </a:solidFill>
                <a:hlinkClick r:id="rId6" tooltip="Science (journal)"/>
              </a:rPr>
              <a:t>Science</a:t>
            </a:r>
            <a:r>
              <a:rPr lang="en-US" dirty="0">
                <a:solidFill>
                  <a:schemeClr val="bg1"/>
                </a:solidFill>
              </a:rPr>
              <a:t>. </a:t>
            </a:r>
            <a:r>
              <a:rPr lang="en-US" b="1" dirty="0">
                <a:solidFill>
                  <a:schemeClr val="bg1"/>
                </a:solidFill>
              </a:rPr>
              <a:t>340</a:t>
            </a:r>
            <a:r>
              <a:rPr lang="en-US" dirty="0">
                <a:solidFill>
                  <a:schemeClr val="bg1"/>
                </a:solidFill>
              </a:rPr>
              <a:t> (6136)</a:t>
            </a:r>
          </a:p>
        </p:txBody>
      </p:sp>
      <p:sp>
        <p:nvSpPr>
          <p:cNvPr id="4" name="TextBox 3">
            <a:extLst>
              <a:ext uri="{FF2B5EF4-FFF2-40B4-BE49-F238E27FC236}">
                <a16:creationId xmlns:a16="http://schemas.microsoft.com/office/drawing/2014/main" id="{1EE6D6A5-AD6A-446F-9BBA-882081218DCD}"/>
              </a:ext>
            </a:extLst>
          </p:cNvPr>
          <p:cNvSpPr txBox="1"/>
          <p:nvPr/>
        </p:nvSpPr>
        <p:spPr>
          <a:xfrm>
            <a:off x="2573267" y="291313"/>
            <a:ext cx="1925905" cy="307777"/>
          </a:xfrm>
          <a:prstGeom prst="rect">
            <a:avLst/>
          </a:prstGeom>
          <a:noFill/>
          <a:ln w="12700">
            <a:solidFill>
              <a:schemeClr val="tx1"/>
            </a:solidFill>
          </a:ln>
        </p:spPr>
        <p:txBody>
          <a:bodyPr wrap="square" rtlCol="0">
            <a:spAutoFit/>
          </a:bodyPr>
          <a:lstStyle/>
          <a:p>
            <a:r>
              <a:rPr lang="en-US" dirty="0"/>
              <a:t>1millisievert=0.1 rad</a:t>
            </a:r>
          </a:p>
        </p:txBody>
      </p:sp>
    </p:spTree>
    <p:extLst>
      <p:ext uri="{BB962C8B-B14F-4D97-AF65-F5344CB8AC3E}">
        <p14:creationId xmlns:p14="http://schemas.microsoft.com/office/powerpoint/2010/main" val="739001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0"/>
        <p:cNvGrpSpPr/>
        <p:nvPr/>
      </p:nvGrpSpPr>
      <p:grpSpPr>
        <a:xfrm>
          <a:off x="0" y="0"/>
          <a:ext cx="0" cy="0"/>
          <a:chOff x="0" y="0"/>
          <a:chExt cx="0" cy="0"/>
        </a:xfrm>
      </p:grpSpPr>
      <p:pic>
        <p:nvPicPr>
          <p:cNvPr id="81" name="Shape 81"/>
          <p:cNvPicPr preferRelativeResize="0"/>
          <p:nvPr/>
        </p:nvPicPr>
        <p:blipFill>
          <a:blip r:embed="rId3">
            <a:alphaModFix/>
          </a:blip>
          <a:stretch>
            <a:fillRect/>
          </a:stretch>
        </p:blipFill>
        <p:spPr>
          <a:xfrm flipH="1">
            <a:off x="86200" y="84375"/>
            <a:ext cx="1288800" cy="1210925"/>
          </a:xfrm>
          <a:prstGeom prst="rect">
            <a:avLst/>
          </a:prstGeom>
          <a:noFill/>
          <a:ln>
            <a:noFill/>
          </a:ln>
        </p:spPr>
      </p:pic>
      <p:graphicFrame>
        <p:nvGraphicFramePr>
          <p:cNvPr id="2" name="Table 1">
            <a:extLst>
              <a:ext uri="{FF2B5EF4-FFF2-40B4-BE49-F238E27FC236}">
                <a16:creationId xmlns:a16="http://schemas.microsoft.com/office/drawing/2014/main" id="{25223285-9343-4A58-8810-B987AAE34151}"/>
              </a:ext>
            </a:extLst>
          </p:cNvPr>
          <p:cNvGraphicFramePr>
            <a:graphicFrameLocks noGrp="1"/>
          </p:cNvGraphicFramePr>
          <p:nvPr>
            <p:extLst>
              <p:ext uri="{D42A27DB-BD31-4B8C-83A1-F6EECF244321}">
                <p14:modId xmlns:p14="http://schemas.microsoft.com/office/powerpoint/2010/main" val="3354899901"/>
              </p:ext>
            </p:extLst>
          </p:nvPr>
        </p:nvGraphicFramePr>
        <p:xfrm>
          <a:off x="3180170" y="219377"/>
          <a:ext cx="5365020" cy="4616707"/>
        </p:xfrm>
        <a:graphic>
          <a:graphicData uri="http://schemas.openxmlformats.org/drawingml/2006/table">
            <a:tbl>
              <a:tblPr firstRow="1" firstCol="1" bandRow="1">
                <a:tableStyleId>{5C22544A-7EE6-4342-B048-85BDC9FD1C3A}</a:tableStyleId>
              </a:tblPr>
              <a:tblGrid>
                <a:gridCol w="1788340">
                  <a:extLst>
                    <a:ext uri="{9D8B030D-6E8A-4147-A177-3AD203B41FA5}">
                      <a16:colId xmlns:a16="http://schemas.microsoft.com/office/drawing/2014/main" val="1183102915"/>
                    </a:ext>
                  </a:extLst>
                </a:gridCol>
                <a:gridCol w="1788340">
                  <a:extLst>
                    <a:ext uri="{9D8B030D-6E8A-4147-A177-3AD203B41FA5}">
                      <a16:colId xmlns:a16="http://schemas.microsoft.com/office/drawing/2014/main" val="3960518186"/>
                    </a:ext>
                  </a:extLst>
                </a:gridCol>
                <a:gridCol w="1788340">
                  <a:extLst>
                    <a:ext uri="{9D8B030D-6E8A-4147-A177-3AD203B41FA5}">
                      <a16:colId xmlns:a16="http://schemas.microsoft.com/office/drawing/2014/main" val="3332499472"/>
                    </a:ext>
                  </a:extLst>
                </a:gridCol>
              </a:tblGrid>
              <a:tr h="324422">
                <a:tc>
                  <a:txBody>
                    <a:bodyPr/>
                    <a:lstStyle/>
                    <a:p>
                      <a:pPr marL="0" marR="0">
                        <a:lnSpc>
                          <a:spcPct val="107000"/>
                        </a:lnSpc>
                        <a:spcBef>
                          <a:spcPts val="0"/>
                        </a:spcBef>
                        <a:spcAft>
                          <a:spcPts val="0"/>
                        </a:spcAft>
                      </a:pPr>
                      <a:r>
                        <a:rPr lang="en-US" sz="1600">
                          <a:effectLst/>
                        </a:rPr>
                        <a:t>Radiation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31750" marB="31750" anchor="ctr"/>
                </a:tc>
                <a:tc>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31750" marR="31750" marT="31750" marB="31750" anchor="ctr"/>
                </a:tc>
                <a:tc>
                  <a:txBody>
                    <a:bodyPr/>
                    <a:lstStyle/>
                    <a:p>
                      <a:pPr marL="0" marR="0">
                        <a:lnSpc>
                          <a:spcPct val="107000"/>
                        </a:lnSpc>
                        <a:spcBef>
                          <a:spcPts val="0"/>
                        </a:spcBef>
                        <a:spcAft>
                          <a:spcPts val="0"/>
                        </a:spcAft>
                      </a:pPr>
                      <a:r>
                        <a:rPr lang="en-US" sz="1600">
                          <a:effectLst/>
                        </a:rPr>
                        <a:t>RBE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31750" marB="31750" anchor="ctr"/>
                </a:tc>
                <a:extLst>
                  <a:ext uri="{0D108BD9-81ED-4DB2-BD59-A6C34878D82A}">
                    <a16:rowId xmlns:a16="http://schemas.microsoft.com/office/drawing/2014/main" val="2954683290"/>
                  </a:ext>
                </a:extLst>
              </a:tr>
              <a:tr h="324422">
                <a:tc>
                  <a:txBody>
                    <a:bodyPr/>
                    <a:lstStyle/>
                    <a:p>
                      <a:pPr marL="0" marR="0">
                        <a:lnSpc>
                          <a:spcPct val="107000"/>
                        </a:lnSpc>
                        <a:spcBef>
                          <a:spcPts val="0"/>
                        </a:spcBef>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31750" marB="31750" anchor="ctr"/>
                </a:tc>
                <a:tc>
                  <a:txBody>
                    <a:bodyPr/>
                    <a:lstStyle/>
                    <a:p>
                      <a:pPr marL="0" marR="0">
                        <a:lnSpc>
                          <a:spcPct val="107000"/>
                        </a:lnSpc>
                        <a:spcBef>
                          <a:spcPts val="0"/>
                        </a:spcBef>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31750" marB="31750" anchor="ctr"/>
                </a:tc>
                <a:tc>
                  <a:txBody>
                    <a:bodyPr/>
                    <a:lstStyle/>
                    <a:p>
                      <a:pPr marL="0" marR="0">
                        <a:lnSpc>
                          <a:spcPct val="107000"/>
                        </a:lnSpc>
                        <a:spcBef>
                          <a:spcPts val="0"/>
                        </a:spcBef>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31750" marB="31750" anchor="ctr"/>
                </a:tc>
                <a:extLst>
                  <a:ext uri="{0D108BD9-81ED-4DB2-BD59-A6C34878D82A}">
                    <a16:rowId xmlns:a16="http://schemas.microsoft.com/office/drawing/2014/main" val="255372536"/>
                  </a:ext>
                </a:extLst>
              </a:tr>
              <a:tr h="324422">
                <a:tc>
                  <a:txBody>
                    <a:bodyPr/>
                    <a:lstStyle/>
                    <a:p>
                      <a:pPr marL="0" marR="0">
                        <a:lnSpc>
                          <a:spcPct val="107000"/>
                        </a:lnSpc>
                        <a:spcBef>
                          <a:spcPts val="0"/>
                        </a:spcBef>
                        <a:spcAft>
                          <a:spcPts val="0"/>
                        </a:spcAft>
                      </a:pPr>
                      <a:r>
                        <a:rPr lang="en-US" sz="1600">
                          <a:effectLst/>
                        </a:rPr>
                        <a:t>x-rays and  -rays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31750" marB="31750" anchor="ct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31750" marR="31750" marT="31750" marB="31750" anchor="ctr"/>
                </a:tc>
                <a:tc>
                  <a:txBody>
                    <a:bodyPr/>
                    <a:lstStyle/>
                    <a:p>
                      <a:pPr marL="0" marR="0">
                        <a:lnSpc>
                          <a:spcPct val="107000"/>
                        </a:lnSpc>
                        <a:spcBef>
                          <a:spcPts val="0"/>
                        </a:spcBef>
                        <a:spcAft>
                          <a:spcPts val="0"/>
                        </a:spcAft>
                      </a:pPr>
                      <a:r>
                        <a:rPr lang="en-US" sz="16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31750" marB="31750" anchor="ctr"/>
                </a:tc>
                <a:extLst>
                  <a:ext uri="{0D108BD9-81ED-4DB2-BD59-A6C34878D82A}">
                    <a16:rowId xmlns:a16="http://schemas.microsoft.com/office/drawing/2014/main" val="1766792018"/>
                  </a:ext>
                </a:extLst>
              </a:tr>
              <a:tr h="585343">
                <a:tc>
                  <a:txBody>
                    <a:bodyPr/>
                    <a:lstStyle/>
                    <a:p>
                      <a:pPr marL="0" marR="0">
                        <a:lnSpc>
                          <a:spcPct val="107000"/>
                        </a:lnSpc>
                        <a:spcBef>
                          <a:spcPts val="0"/>
                        </a:spcBef>
                        <a:spcAft>
                          <a:spcPts val="0"/>
                        </a:spcAft>
                      </a:pPr>
                      <a:r>
                        <a:rPr lang="en-US" sz="1600">
                          <a:effectLst/>
                        </a:rPr>
                        <a:t>particles with energies larger than 0.03 MeV</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31750" marB="31750" anchor="ct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31750" marR="31750" marT="31750" marB="31750" anchor="ctr"/>
                </a:tc>
                <a:tc>
                  <a:txBody>
                    <a:bodyPr/>
                    <a:lstStyle/>
                    <a:p>
                      <a:pPr marL="0" marR="0">
                        <a:lnSpc>
                          <a:spcPct val="107000"/>
                        </a:lnSpc>
                        <a:spcBef>
                          <a:spcPts val="0"/>
                        </a:spcBef>
                        <a:spcAft>
                          <a:spcPts val="0"/>
                        </a:spcAft>
                      </a:pPr>
                      <a:r>
                        <a:rPr lang="en-US" sz="16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31750" marB="31750" anchor="ctr"/>
                </a:tc>
                <a:extLst>
                  <a:ext uri="{0D108BD9-81ED-4DB2-BD59-A6C34878D82A}">
                    <a16:rowId xmlns:a16="http://schemas.microsoft.com/office/drawing/2014/main" val="886294448"/>
                  </a:ext>
                </a:extLst>
              </a:tr>
              <a:tr h="585343">
                <a:tc>
                  <a:txBody>
                    <a:bodyPr/>
                    <a:lstStyle/>
                    <a:p>
                      <a:pPr marL="0" marR="0">
                        <a:lnSpc>
                          <a:spcPct val="107000"/>
                        </a:lnSpc>
                        <a:spcBef>
                          <a:spcPts val="0"/>
                        </a:spcBef>
                        <a:spcAft>
                          <a:spcPts val="0"/>
                        </a:spcAft>
                      </a:pPr>
                      <a:r>
                        <a:rPr lang="en-US" sz="1600">
                          <a:effectLst/>
                        </a:rPr>
                        <a:t>particles with energies less than 0.3 MeV</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31750" marB="31750" anchor="ctr"/>
                </a:tc>
                <a:tc>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31750" marR="31750" marT="31750" marB="31750" anchor="ctr"/>
                </a:tc>
                <a:tc>
                  <a:txBody>
                    <a:bodyPr/>
                    <a:lstStyle/>
                    <a:p>
                      <a:pPr marL="0" marR="0">
                        <a:lnSpc>
                          <a:spcPct val="107000"/>
                        </a:lnSpc>
                        <a:spcBef>
                          <a:spcPts val="0"/>
                        </a:spcBef>
                        <a:spcAft>
                          <a:spcPts val="0"/>
                        </a:spcAft>
                      </a:pPr>
                      <a:r>
                        <a:rPr lang="en-US" sz="1600" dirty="0">
                          <a:effectLst/>
                        </a:rPr>
                        <a:t>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31750" marB="31750" anchor="ctr"/>
                </a:tc>
                <a:extLst>
                  <a:ext uri="{0D108BD9-81ED-4DB2-BD59-A6C34878D82A}">
                    <a16:rowId xmlns:a16="http://schemas.microsoft.com/office/drawing/2014/main" val="593371766"/>
                  </a:ext>
                </a:extLst>
              </a:tr>
              <a:tr h="324422">
                <a:tc>
                  <a:txBody>
                    <a:bodyPr/>
                    <a:lstStyle/>
                    <a:p>
                      <a:pPr marL="0" marR="0">
                        <a:lnSpc>
                          <a:spcPct val="107000"/>
                        </a:lnSpc>
                        <a:spcBef>
                          <a:spcPts val="0"/>
                        </a:spcBef>
                        <a:spcAft>
                          <a:spcPts val="0"/>
                        </a:spcAft>
                      </a:pPr>
                      <a:r>
                        <a:rPr lang="en-US" sz="1600">
                          <a:effectLst/>
                        </a:rPr>
                        <a:t>thermal (slow-moving) neutrons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31750" marB="31750" anchor="ct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31750" marR="31750" marT="31750" marB="31750" anchor="ctr"/>
                </a:tc>
                <a:tc>
                  <a:txBody>
                    <a:bodyPr/>
                    <a:lstStyle/>
                    <a:p>
                      <a:pPr marL="0" marR="0">
                        <a:lnSpc>
                          <a:spcPct val="107000"/>
                        </a:lnSpc>
                        <a:spcBef>
                          <a:spcPts val="0"/>
                        </a:spcBef>
                        <a:spcAft>
                          <a:spcPts val="0"/>
                        </a:spcAft>
                      </a:pPr>
                      <a:r>
                        <a:rPr lang="en-US" sz="16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31750" marB="31750" anchor="ctr"/>
                </a:tc>
                <a:extLst>
                  <a:ext uri="{0D108BD9-81ED-4DB2-BD59-A6C34878D82A}">
                    <a16:rowId xmlns:a16="http://schemas.microsoft.com/office/drawing/2014/main" val="2765515575"/>
                  </a:ext>
                </a:extLst>
              </a:tr>
              <a:tr h="324422">
                <a:tc>
                  <a:txBody>
                    <a:bodyPr/>
                    <a:lstStyle/>
                    <a:p>
                      <a:pPr marL="0" marR="0">
                        <a:lnSpc>
                          <a:spcPct val="107000"/>
                        </a:lnSpc>
                        <a:spcBef>
                          <a:spcPts val="0"/>
                        </a:spcBef>
                        <a:spcAft>
                          <a:spcPts val="0"/>
                        </a:spcAft>
                      </a:pPr>
                      <a:r>
                        <a:rPr lang="en-US" sz="1600">
                          <a:effectLst/>
                        </a:rPr>
                        <a:t>fast-moving neutrons or protons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31750" marB="31750" anchor="ct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31750" marR="31750" marT="31750" marB="31750" anchor="ctr"/>
                </a:tc>
                <a:tc>
                  <a:txBody>
                    <a:bodyPr/>
                    <a:lstStyle/>
                    <a:p>
                      <a:pPr marL="0" marR="0">
                        <a:lnSpc>
                          <a:spcPct val="107000"/>
                        </a:lnSpc>
                        <a:spcBef>
                          <a:spcPts val="0"/>
                        </a:spcBef>
                        <a:spcAft>
                          <a:spcPts val="0"/>
                        </a:spcAft>
                      </a:pPr>
                      <a:r>
                        <a:rPr lang="en-US" sz="16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31750" marB="31750" anchor="ctr"/>
                </a:tc>
                <a:extLst>
                  <a:ext uri="{0D108BD9-81ED-4DB2-BD59-A6C34878D82A}">
                    <a16:rowId xmlns:a16="http://schemas.microsoft.com/office/drawing/2014/main" val="2545837953"/>
                  </a:ext>
                </a:extLst>
              </a:tr>
              <a:tr h="324422">
                <a:tc>
                  <a:txBody>
                    <a:bodyPr/>
                    <a:lstStyle/>
                    <a:p>
                      <a:pPr marL="0" marR="0">
                        <a:lnSpc>
                          <a:spcPct val="107000"/>
                        </a:lnSpc>
                        <a:spcBef>
                          <a:spcPts val="0"/>
                        </a:spcBef>
                        <a:spcAft>
                          <a:spcPts val="0"/>
                        </a:spcAft>
                      </a:pPr>
                      <a:r>
                        <a:rPr lang="en-US" sz="1600">
                          <a:effectLst/>
                        </a:rPr>
                        <a:t>-particles or heavy 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31750" marB="31750" anchor="ct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31750" marR="31750" marT="31750" marB="31750" anchor="ctr"/>
                </a:tc>
                <a:tc>
                  <a:txBody>
                    <a:bodyPr/>
                    <a:lstStyle/>
                    <a:p>
                      <a:pPr marL="0" marR="0">
                        <a:lnSpc>
                          <a:spcPct val="107000"/>
                        </a:lnSpc>
                        <a:spcBef>
                          <a:spcPts val="0"/>
                        </a:spcBef>
                        <a:spcAft>
                          <a:spcPts val="0"/>
                        </a:spcAft>
                      </a:pPr>
                      <a:r>
                        <a:rPr lang="en-US" sz="1600" dirty="0">
                          <a:effectLst/>
                        </a:rPr>
                        <a:t>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31750" marB="31750" anchor="ctr"/>
                </a:tc>
                <a:extLst>
                  <a:ext uri="{0D108BD9-81ED-4DB2-BD59-A6C34878D82A}">
                    <a16:rowId xmlns:a16="http://schemas.microsoft.com/office/drawing/2014/main" val="2915617336"/>
                  </a:ext>
                </a:extLst>
              </a:tr>
            </a:tbl>
          </a:graphicData>
        </a:graphic>
      </p:graphicFrame>
      <p:pic>
        <p:nvPicPr>
          <p:cNvPr id="2050" name="Picture 2" descr="gamma">
            <a:extLst>
              <a:ext uri="{FF2B5EF4-FFF2-40B4-BE49-F238E27FC236}">
                <a16:creationId xmlns:a16="http://schemas.microsoft.com/office/drawing/2014/main" id="{789D9EDB-C460-4AB9-B91E-009DA0EEFC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257" y="421361"/>
            <a:ext cx="45719" cy="9525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descr="alpha">
            <a:extLst>
              <a:ext uri="{FF2B5EF4-FFF2-40B4-BE49-F238E27FC236}">
                <a16:creationId xmlns:a16="http://schemas.microsoft.com/office/drawing/2014/main" id="{392F7224-9499-4741-B18C-86F8A1319B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983" y="421361"/>
            <a:ext cx="59044" cy="63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F1CE76C-5690-4E2B-88EF-AA2FF517A9BD}"/>
              </a:ext>
            </a:extLst>
          </p:cNvPr>
          <p:cNvSpPr/>
          <p:nvPr/>
        </p:nvSpPr>
        <p:spPr>
          <a:xfrm>
            <a:off x="287560" y="1695145"/>
            <a:ext cx="2593205" cy="2308324"/>
          </a:xfrm>
          <a:prstGeom prst="rect">
            <a:avLst/>
          </a:prstGeom>
        </p:spPr>
        <p:txBody>
          <a:bodyPr wrap="square">
            <a:spAutoFit/>
          </a:bodyPr>
          <a:lstStyle/>
          <a:p>
            <a:pPr lvl="0" eaLnBrk="0" fontAlgn="base" hangingPunct="0">
              <a:spcBef>
                <a:spcPct val="0"/>
              </a:spcBef>
              <a:spcAft>
                <a:spcPct val="0"/>
              </a:spcAft>
            </a:pPr>
            <a:r>
              <a:rPr lang="en-US" altLang="en-US" sz="1800" b="1" i="1"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The Radiation Biological Effectiveness</a:t>
            </a:r>
          </a:p>
          <a:p>
            <a:pPr lvl="0" eaLnBrk="0" fontAlgn="base" hangingPunct="0">
              <a:spcBef>
                <a:spcPct val="0"/>
              </a:spcBef>
              <a:spcAft>
                <a:spcPct val="0"/>
              </a:spcAft>
            </a:pPr>
            <a:endParaRPr lang="en-US" altLang="en-US" sz="1800" b="1" i="1" dirty="0">
              <a:solidFill>
                <a:schemeClr val="bg1"/>
              </a:solidFill>
              <a:latin typeface="Verdana" panose="020B0604030504040204" pitchFamily="34" charset="0"/>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1800" b="1" i="1"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RBE</a:t>
            </a:r>
          </a:p>
          <a:p>
            <a:pPr lvl="0" eaLnBrk="0" fontAlgn="base" hangingPunct="0">
              <a:spcBef>
                <a:spcPct val="0"/>
              </a:spcBef>
              <a:spcAft>
                <a:spcPct val="0"/>
              </a:spcAft>
            </a:pPr>
            <a:endParaRPr lang="en-US" altLang="en-US" sz="1800" b="1" i="1" dirty="0">
              <a:solidFill>
                <a:schemeClr val="bg1"/>
              </a:solidFill>
              <a:latin typeface="Verdana" panose="020B0604030504040204" pitchFamily="34" charset="0"/>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1800" b="1" i="1"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 of Various Forms of Radiation</a:t>
            </a:r>
            <a:endParaRPr lang="en-US" altLang="en-US" sz="1800" b="1" dirty="0">
              <a:solidFill>
                <a:schemeClr val="bg1"/>
              </a:solidFill>
            </a:endParaRPr>
          </a:p>
        </p:txBody>
      </p:sp>
    </p:spTree>
    <p:extLst>
      <p:ext uri="{BB962C8B-B14F-4D97-AF65-F5344CB8AC3E}">
        <p14:creationId xmlns:p14="http://schemas.microsoft.com/office/powerpoint/2010/main" val="3386325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0"/>
        <p:cNvGrpSpPr/>
        <p:nvPr/>
      </p:nvGrpSpPr>
      <p:grpSpPr>
        <a:xfrm>
          <a:off x="0" y="0"/>
          <a:ext cx="0" cy="0"/>
          <a:chOff x="0" y="0"/>
          <a:chExt cx="0" cy="0"/>
        </a:xfrm>
      </p:grpSpPr>
      <p:pic>
        <p:nvPicPr>
          <p:cNvPr id="81" name="Shape 81"/>
          <p:cNvPicPr preferRelativeResize="0"/>
          <p:nvPr/>
        </p:nvPicPr>
        <p:blipFill>
          <a:blip r:embed="rId3">
            <a:alphaModFix/>
          </a:blip>
          <a:stretch>
            <a:fillRect/>
          </a:stretch>
        </p:blipFill>
        <p:spPr>
          <a:xfrm flipH="1">
            <a:off x="86200" y="84375"/>
            <a:ext cx="1288800" cy="1210925"/>
          </a:xfrm>
          <a:prstGeom prst="rect">
            <a:avLst/>
          </a:prstGeom>
          <a:noFill/>
          <a:ln>
            <a:noFill/>
          </a:ln>
        </p:spPr>
      </p:pic>
      <p:pic>
        <p:nvPicPr>
          <p:cNvPr id="3" name="Picture 2" descr="http://allvitalpoints.com/wp-content/uploads/2011/01/effects-of-radiation.gif">
            <a:extLst>
              <a:ext uri="{FF2B5EF4-FFF2-40B4-BE49-F238E27FC236}">
                <a16:creationId xmlns:a16="http://schemas.microsoft.com/office/drawing/2014/main" id="{947AFB8E-BE25-4BF1-95F1-C04731DBE61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88191" y="277322"/>
            <a:ext cx="4378091" cy="4714128"/>
          </a:xfrm>
          <a:prstGeom prst="rect">
            <a:avLst/>
          </a:prstGeom>
          <a:noFill/>
          <a:ln>
            <a:noFill/>
          </a:ln>
        </p:spPr>
      </p:pic>
      <p:sp>
        <p:nvSpPr>
          <p:cNvPr id="2" name="TextBox 1">
            <a:extLst>
              <a:ext uri="{FF2B5EF4-FFF2-40B4-BE49-F238E27FC236}">
                <a16:creationId xmlns:a16="http://schemas.microsoft.com/office/drawing/2014/main" id="{59126899-76E6-4904-AA33-C5D6A0D33387}"/>
              </a:ext>
            </a:extLst>
          </p:cNvPr>
          <p:cNvSpPr txBox="1"/>
          <p:nvPr/>
        </p:nvSpPr>
        <p:spPr>
          <a:xfrm>
            <a:off x="6686026" y="4446165"/>
            <a:ext cx="2030136" cy="307777"/>
          </a:xfrm>
          <a:prstGeom prst="rect">
            <a:avLst/>
          </a:prstGeom>
          <a:noFill/>
        </p:spPr>
        <p:txBody>
          <a:bodyPr wrap="square" rtlCol="0">
            <a:spAutoFit/>
          </a:bodyPr>
          <a:lstStyle/>
          <a:p>
            <a:r>
              <a:rPr lang="en-US" dirty="0">
                <a:solidFill>
                  <a:schemeClr val="bg1"/>
                </a:solidFill>
              </a:rPr>
              <a:t>Allvitapoints.com</a:t>
            </a:r>
          </a:p>
        </p:txBody>
      </p:sp>
    </p:spTree>
    <p:extLst>
      <p:ext uri="{BB962C8B-B14F-4D97-AF65-F5344CB8AC3E}">
        <p14:creationId xmlns:p14="http://schemas.microsoft.com/office/powerpoint/2010/main" val="97732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0"/>
        <p:cNvGrpSpPr/>
        <p:nvPr/>
      </p:nvGrpSpPr>
      <p:grpSpPr>
        <a:xfrm>
          <a:off x="0" y="0"/>
          <a:ext cx="0" cy="0"/>
          <a:chOff x="0" y="0"/>
          <a:chExt cx="0" cy="0"/>
        </a:xfrm>
      </p:grpSpPr>
      <p:pic>
        <p:nvPicPr>
          <p:cNvPr id="9" name="Picture 8">
            <a:extLst>
              <a:ext uri="{FF2B5EF4-FFF2-40B4-BE49-F238E27FC236}">
                <a16:creationId xmlns:a16="http://schemas.microsoft.com/office/drawing/2014/main" id="{BFAC65B3-9981-4316-AAD4-CBAAACE4928A}"/>
              </a:ext>
            </a:extLst>
          </p:cNvPr>
          <p:cNvPicPr>
            <a:picLocks noChangeAspect="1"/>
          </p:cNvPicPr>
          <p:nvPr/>
        </p:nvPicPr>
        <p:blipFill>
          <a:blip r:embed="rId3"/>
          <a:stretch>
            <a:fillRect/>
          </a:stretch>
        </p:blipFill>
        <p:spPr>
          <a:xfrm>
            <a:off x="6028565" y="2166419"/>
            <a:ext cx="2889839" cy="2070818"/>
          </a:xfrm>
          <a:prstGeom prst="rect">
            <a:avLst/>
          </a:prstGeom>
        </p:spPr>
      </p:pic>
      <p:pic>
        <p:nvPicPr>
          <p:cNvPr id="81" name="Shape 81"/>
          <p:cNvPicPr preferRelativeResize="0"/>
          <p:nvPr/>
        </p:nvPicPr>
        <p:blipFill>
          <a:blip r:embed="rId4">
            <a:alphaModFix/>
          </a:blip>
          <a:stretch>
            <a:fillRect/>
          </a:stretch>
        </p:blipFill>
        <p:spPr>
          <a:xfrm flipH="1">
            <a:off x="86200" y="84375"/>
            <a:ext cx="1288800" cy="1210925"/>
          </a:xfrm>
          <a:prstGeom prst="rect">
            <a:avLst/>
          </a:prstGeom>
          <a:noFill/>
          <a:ln>
            <a:noFill/>
          </a:ln>
        </p:spPr>
      </p:pic>
      <p:pic>
        <p:nvPicPr>
          <p:cNvPr id="1029" name="Picture 2" descr="gamma">
            <a:extLst>
              <a:ext uri="{FF2B5EF4-FFF2-40B4-BE49-F238E27FC236}">
                <a16:creationId xmlns:a16="http://schemas.microsoft.com/office/drawing/2014/main" id="{2DE131B2-3B7E-414E-9056-6D952DD458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150" y="1921282"/>
            <a:ext cx="57150" cy="1621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1" descr="alpha">
            <a:extLst>
              <a:ext uri="{FF2B5EF4-FFF2-40B4-BE49-F238E27FC236}">
                <a16:creationId xmlns:a16="http://schemas.microsoft.com/office/drawing/2014/main" id="{3DB60D1D-2CC0-4FBB-A34F-A5370A01A3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150" y="1932258"/>
            <a:ext cx="76200" cy="10811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a:extLst>
              <a:ext uri="{FF2B5EF4-FFF2-40B4-BE49-F238E27FC236}">
                <a16:creationId xmlns:a16="http://schemas.microsoft.com/office/drawing/2014/main" id="{CBEBF43D-DF7C-4E06-BDE9-3F9AB4C1A6D3}"/>
              </a:ext>
            </a:extLst>
          </p:cNvPr>
          <p:cNvSpPr>
            <a:spLocks noChangeArrowheads="1"/>
          </p:cNvSpPr>
          <p:nvPr/>
        </p:nvSpPr>
        <p:spPr bwMode="auto">
          <a:xfrm>
            <a:off x="1775808" y="337618"/>
            <a:ext cx="17361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400" b="1" u="sng" dirty="0">
                <a:solidFill>
                  <a:schemeClr val="accent6"/>
                </a:solidFill>
              </a:rPr>
              <a:t>Mitigation</a:t>
            </a:r>
          </a:p>
        </p:txBody>
      </p:sp>
      <p:sp>
        <p:nvSpPr>
          <p:cNvPr id="8" name="TextBox 7">
            <a:extLst>
              <a:ext uri="{FF2B5EF4-FFF2-40B4-BE49-F238E27FC236}">
                <a16:creationId xmlns:a16="http://schemas.microsoft.com/office/drawing/2014/main" id="{FBEF2865-773E-4D71-9E74-0AC77F4DADE3}"/>
              </a:ext>
            </a:extLst>
          </p:cNvPr>
          <p:cNvSpPr txBox="1"/>
          <p:nvPr/>
        </p:nvSpPr>
        <p:spPr>
          <a:xfrm>
            <a:off x="214045" y="1449048"/>
            <a:ext cx="6340504" cy="3416320"/>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rgbClr val="FFFF00"/>
                </a:solidFill>
              </a:rPr>
              <a:t>Use plastic-rich materials rather than Aluminum for construction of spacecraft</a:t>
            </a:r>
          </a:p>
          <a:p>
            <a:pPr marL="285750" indent="-285750">
              <a:buFont typeface="Arial" panose="020B0604020202020204" pitchFamily="34" charset="0"/>
              <a:buChar char="•"/>
            </a:pPr>
            <a:r>
              <a:rPr lang="en-US" sz="2800" dirty="0">
                <a:solidFill>
                  <a:srgbClr val="FFFF00"/>
                </a:solidFill>
              </a:rPr>
              <a:t>Use Liquid Hydrogen or Water for shielding</a:t>
            </a:r>
          </a:p>
          <a:p>
            <a:pPr marL="285750" indent="-285750">
              <a:buFont typeface="Arial" panose="020B0604020202020204" pitchFamily="34" charset="0"/>
              <a:buChar char="•"/>
            </a:pPr>
            <a:r>
              <a:rPr lang="en-US" sz="2800" dirty="0">
                <a:solidFill>
                  <a:srgbClr val="FFFF00"/>
                </a:solidFill>
              </a:rPr>
              <a:t>Use of Drugs</a:t>
            </a:r>
          </a:p>
          <a:p>
            <a:pPr marL="285750" indent="-285750">
              <a:buFont typeface="Arial" panose="020B0604020202020204" pitchFamily="34" charset="0"/>
              <a:buChar char="•"/>
            </a:pPr>
            <a:r>
              <a:rPr lang="en-US" sz="2800" dirty="0">
                <a:solidFill>
                  <a:srgbClr val="FFFF00"/>
                </a:solidFill>
              </a:rPr>
              <a:t>Timeliness of  space travel</a:t>
            </a:r>
          </a:p>
          <a:p>
            <a:pPr marL="285750" indent="-285750">
              <a:buFont typeface="Arial" panose="020B0604020202020204" pitchFamily="34" charset="0"/>
              <a:buChar char="•"/>
            </a:pPr>
            <a:endParaRPr lang="en-US" sz="2000" dirty="0">
              <a:solidFill>
                <a:srgbClr val="FFFF00"/>
              </a:solidFill>
            </a:endParaRPr>
          </a:p>
        </p:txBody>
      </p:sp>
    </p:spTree>
    <p:extLst>
      <p:ext uri="{BB962C8B-B14F-4D97-AF65-F5344CB8AC3E}">
        <p14:creationId xmlns:p14="http://schemas.microsoft.com/office/powerpoint/2010/main" val="723996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0"/>
        <p:cNvGrpSpPr/>
        <p:nvPr/>
      </p:nvGrpSpPr>
      <p:grpSpPr>
        <a:xfrm>
          <a:off x="0" y="0"/>
          <a:ext cx="0" cy="0"/>
          <a:chOff x="0" y="0"/>
          <a:chExt cx="0" cy="0"/>
        </a:xfrm>
      </p:grpSpPr>
      <p:pic>
        <p:nvPicPr>
          <p:cNvPr id="81" name="Shape 81"/>
          <p:cNvPicPr preferRelativeResize="0"/>
          <p:nvPr/>
        </p:nvPicPr>
        <p:blipFill>
          <a:blip r:embed="rId3">
            <a:alphaModFix/>
          </a:blip>
          <a:stretch>
            <a:fillRect/>
          </a:stretch>
        </p:blipFill>
        <p:spPr>
          <a:xfrm flipH="1">
            <a:off x="86200" y="84375"/>
            <a:ext cx="1288800" cy="1210925"/>
          </a:xfrm>
          <a:prstGeom prst="rect">
            <a:avLst/>
          </a:prstGeom>
          <a:noFill/>
          <a:ln>
            <a:noFill/>
          </a:ln>
        </p:spPr>
      </p:pic>
      <p:sp>
        <p:nvSpPr>
          <p:cNvPr id="2" name="TextBox 1">
            <a:extLst>
              <a:ext uri="{FF2B5EF4-FFF2-40B4-BE49-F238E27FC236}">
                <a16:creationId xmlns:a16="http://schemas.microsoft.com/office/drawing/2014/main" id="{68248641-654A-47FA-8F9A-C2C0A54BA73C}"/>
              </a:ext>
            </a:extLst>
          </p:cNvPr>
          <p:cNvSpPr txBox="1"/>
          <p:nvPr/>
        </p:nvSpPr>
        <p:spPr>
          <a:xfrm>
            <a:off x="1657141" y="41512"/>
            <a:ext cx="3328988" cy="1415772"/>
          </a:xfrm>
          <a:prstGeom prst="rect">
            <a:avLst/>
          </a:prstGeom>
          <a:noFill/>
        </p:spPr>
        <p:txBody>
          <a:bodyPr wrap="square" rtlCol="0">
            <a:spAutoFit/>
          </a:bodyPr>
          <a:lstStyle/>
          <a:p>
            <a:r>
              <a:rPr lang="en-US" sz="3600" dirty="0">
                <a:solidFill>
                  <a:schemeClr val="accent6"/>
                </a:solidFill>
              </a:rPr>
              <a:t>Conan the Bacterium-</a:t>
            </a:r>
          </a:p>
          <a:p>
            <a:r>
              <a:rPr lang="en-US" dirty="0"/>
              <a:t>It is extremely resistant to</a:t>
            </a:r>
            <a:endParaRPr lang="en-US" sz="3200" dirty="0">
              <a:solidFill>
                <a:schemeClr val="bg1"/>
              </a:solidFill>
            </a:endParaRPr>
          </a:p>
        </p:txBody>
      </p:sp>
      <p:pic>
        <p:nvPicPr>
          <p:cNvPr id="3" name="Picture 2">
            <a:extLst>
              <a:ext uri="{FF2B5EF4-FFF2-40B4-BE49-F238E27FC236}">
                <a16:creationId xmlns:a16="http://schemas.microsoft.com/office/drawing/2014/main" id="{EAF38FA3-AA53-462B-AF21-925D36CB8C6C}"/>
              </a:ext>
            </a:extLst>
          </p:cNvPr>
          <p:cNvPicPr>
            <a:picLocks noChangeAspect="1"/>
          </p:cNvPicPr>
          <p:nvPr/>
        </p:nvPicPr>
        <p:blipFill>
          <a:blip r:embed="rId4"/>
          <a:stretch>
            <a:fillRect/>
          </a:stretch>
        </p:blipFill>
        <p:spPr>
          <a:xfrm>
            <a:off x="5504975" y="338137"/>
            <a:ext cx="3552825" cy="4467225"/>
          </a:xfrm>
          <a:prstGeom prst="rect">
            <a:avLst/>
          </a:prstGeom>
        </p:spPr>
      </p:pic>
      <p:sp>
        <p:nvSpPr>
          <p:cNvPr id="4" name="TextBox 3">
            <a:extLst>
              <a:ext uri="{FF2B5EF4-FFF2-40B4-BE49-F238E27FC236}">
                <a16:creationId xmlns:a16="http://schemas.microsoft.com/office/drawing/2014/main" id="{41970465-21E2-4CDE-9DD5-140D02CB083F}"/>
              </a:ext>
            </a:extLst>
          </p:cNvPr>
          <p:cNvSpPr txBox="1"/>
          <p:nvPr/>
        </p:nvSpPr>
        <p:spPr>
          <a:xfrm>
            <a:off x="86199" y="1504612"/>
            <a:ext cx="5285901" cy="3046988"/>
          </a:xfrm>
          <a:prstGeom prst="rect">
            <a:avLst/>
          </a:prstGeom>
          <a:noFill/>
        </p:spPr>
        <p:txBody>
          <a:bodyPr wrap="square" rtlCol="0">
            <a:spAutoFit/>
          </a:bodyPr>
          <a:lstStyle/>
          <a:p>
            <a:r>
              <a:rPr lang="en-US" sz="3200" dirty="0">
                <a:solidFill>
                  <a:schemeClr val="bg1"/>
                </a:solidFill>
              </a:rPr>
              <a:t>Polyextremophile: </a:t>
            </a:r>
          </a:p>
          <a:p>
            <a:pPr marL="457200" indent="-457200">
              <a:buFont typeface="Arial" panose="020B0604020202020204" pitchFamily="34" charset="0"/>
              <a:buChar char="•"/>
            </a:pPr>
            <a:r>
              <a:rPr lang="en-US" sz="3200" dirty="0">
                <a:solidFill>
                  <a:schemeClr val="bg1"/>
                </a:solidFill>
              </a:rPr>
              <a:t>Resistant to ionizing radiation, ultraviolet light</a:t>
            </a:r>
          </a:p>
          <a:p>
            <a:pPr marL="457200" indent="-457200">
              <a:buFont typeface="Arial" panose="020B0604020202020204" pitchFamily="34" charset="0"/>
              <a:buChar char="•"/>
            </a:pPr>
            <a:r>
              <a:rPr lang="en-US" sz="3200" dirty="0">
                <a:solidFill>
                  <a:schemeClr val="bg1"/>
                </a:solidFill>
              </a:rPr>
              <a:t>Repairs single and double stranded damaged DNA.</a:t>
            </a:r>
          </a:p>
        </p:txBody>
      </p:sp>
    </p:spTree>
    <p:extLst>
      <p:ext uri="{BB962C8B-B14F-4D97-AF65-F5344CB8AC3E}">
        <p14:creationId xmlns:p14="http://schemas.microsoft.com/office/powerpoint/2010/main" val="84158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0"/>
        <p:cNvGrpSpPr/>
        <p:nvPr/>
      </p:nvGrpSpPr>
      <p:grpSpPr>
        <a:xfrm>
          <a:off x="0" y="0"/>
          <a:ext cx="0" cy="0"/>
          <a:chOff x="0" y="0"/>
          <a:chExt cx="0" cy="0"/>
        </a:xfrm>
      </p:grpSpPr>
      <p:pic>
        <p:nvPicPr>
          <p:cNvPr id="81" name="Shape 81"/>
          <p:cNvPicPr preferRelativeResize="0"/>
          <p:nvPr/>
        </p:nvPicPr>
        <p:blipFill>
          <a:blip r:embed="rId3">
            <a:alphaModFix/>
          </a:blip>
          <a:stretch>
            <a:fillRect/>
          </a:stretch>
        </p:blipFill>
        <p:spPr>
          <a:xfrm flipH="1">
            <a:off x="86200" y="84375"/>
            <a:ext cx="1288800" cy="1210925"/>
          </a:xfrm>
          <a:prstGeom prst="rect">
            <a:avLst/>
          </a:prstGeom>
          <a:noFill/>
          <a:ln>
            <a:noFill/>
          </a:ln>
        </p:spPr>
      </p:pic>
      <p:sp>
        <p:nvSpPr>
          <p:cNvPr id="4" name="TextBox 3">
            <a:extLst>
              <a:ext uri="{FF2B5EF4-FFF2-40B4-BE49-F238E27FC236}">
                <a16:creationId xmlns:a16="http://schemas.microsoft.com/office/drawing/2014/main" id="{C73BE8D3-D0A4-4EB0-A892-A2E64B3435E6}"/>
              </a:ext>
            </a:extLst>
          </p:cNvPr>
          <p:cNvSpPr txBox="1"/>
          <p:nvPr/>
        </p:nvSpPr>
        <p:spPr>
          <a:xfrm>
            <a:off x="3086100" y="1508760"/>
            <a:ext cx="4149090" cy="1446550"/>
          </a:xfrm>
          <a:prstGeom prst="rect">
            <a:avLst/>
          </a:prstGeom>
          <a:noFill/>
        </p:spPr>
        <p:txBody>
          <a:bodyPr wrap="square" rtlCol="0">
            <a:spAutoFit/>
          </a:bodyPr>
          <a:lstStyle/>
          <a:p>
            <a:r>
              <a:rPr lang="en-US" sz="4400" dirty="0">
                <a:solidFill>
                  <a:schemeClr val="bg1"/>
                </a:solidFill>
              </a:rPr>
              <a:t>Would YOU go to space?</a:t>
            </a:r>
          </a:p>
        </p:txBody>
      </p:sp>
    </p:spTree>
    <p:extLst>
      <p:ext uri="{BB962C8B-B14F-4D97-AF65-F5344CB8AC3E}">
        <p14:creationId xmlns:p14="http://schemas.microsoft.com/office/powerpoint/2010/main" val="3159481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0"/>
        <p:cNvGrpSpPr/>
        <p:nvPr/>
      </p:nvGrpSpPr>
      <p:grpSpPr>
        <a:xfrm>
          <a:off x="0" y="0"/>
          <a:ext cx="0" cy="0"/>
          <a:chOff x="0" y="0"/>
          <a:chExt cx="0" cy="0"/>
        </a:xfrm>
      </p:grpSpPr>
      <p:pic>
        <p:nvPicPr>
          <p:cNvPr id="81" name="Shape 81"/>
          <p:cNvPicPr preferRelativeResize="0"/>
          <p:nvPr/>
        </p:nvPicPr>
        <p:blipFill>
          <a:blip r:embed="rId3">
            <a:alphaModFix/>
          </a:blip>
          <a:stretch>
            <a:fillRect/>
          </a:stretch>
        </p:blipFill>
        <p:spPr>
          <a:xfrm flipH="1">
            <a:off x="86200" y="84375"/>
            <a:ext cx="1288800" cy="1210925"/>
          </a:xfrm>
          <a:prstGeom prst="rect">
            <a:avLst/>
          </a:prstGeom>
          <a:noFill/>
          <a:ln>
            <a:noFill/>
          </a:ln>
        </p:spPr>
      </p:pic>
      <p:pic>
        <p:nvPicPr>
          <p:cNvPr id="1026" name="Picture 2" descr="Image result for Thank you">
            <a:extLst>
              <a:ext uri="{FF2B5EF4-FFF2-40B4-BE49-F238E27FC236}">
                <a16:creationId xmlns:a16="http://schemas.microsoft.com/office/drawing/2014/main" id="{310F0363-D951-4CF2-9CD4-D6366B2E0C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4733" y="269520"/>
            <a:ext cx="5014574" cy="354865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9DD6F58-B092-4C9A-A0D4-2822EC6C4BBF}"/>
              </a:ext>
            </a:extLst>
          </p:cNvPr>
          <p:cNvSpPr txBox="1"/>
          <p:nvPr/>
        </p:nvSpPr>
        <p:spPr>
          <a:xfrm>
            <a:off x="242762" y="2144389"/>
            <a:ext cx="1844984" cy="830997"/>
          </a:xfrm>
          <a:prstGeom prst="rect">
            <a:avLst/>
          </a:prstGeom>
          <a:noFill/>
        </p:spPr>
        <p:txBody>
          <a:bodyPr wrap="square" rtlCol="0">
            <a:spAutoFit/>
          </a:bodyPr>
          <a:lstStyle/>
          <a:p>
            <a:r>
              <a:rPr lang="en-US" sz="2400" dirty="0">
                <a:solidFill>
                  <a:schemeClr val="bg1"/>
                </a:solidFill>
              </a:rPr>
              <a:t>Evaluation, please</a:t>
            </a:r>
          </a:p>
        </p:txBody>
      </p:sp>
      <p:sp>
        <p:nvSpPr>
          <p:cNvPr id="3" name="TextBox 2">
            <a:extLst>
              <a:ext uri="{FF2B5EF4-FFF2-40B4-BE49-F238E27FC236}">
                <a16:creationId xmlns:a16="http://schemas.microsoft.com/office/drawing/2014/main" id="{179B379D-CA4F-430F-B3A6-34CFA96AB08A}"/>
              </a:ext>
            </a:extLst>
          </p:cNvPr>
          <p:cNvSpPr txBox="1"/>
          <p:nvPr/>
        </p:nvSpPr>
        <p:spPr>
          <a:xfrm>
            <a:off x="3233422" y="4118847"/>
            <a:ext cx="4677196" cy="646331"/>
          </a:xfrm>
          <a:prstGeom prst="rect">
            <a:avLst/>
          </a:prstGeom>
          <a:noFill/>
        </p:spPr>
        <p:txBody>
          <a:bodyPr wrap="square" rtlCol="0">
            <a:spAutoFit/>
          </a:bodyPr>
          <a:lstStyle/>
          <a:p>
            <a:r>
              <a:rPr lang="en-US" sz="3600" dirty="0" err="1">
                <a:solidFill>
                  <a:srgbClr val="FF0000"/>
                </a:solidFill>
              </a:rPr>
              <a:t>Spacedge.academy</a:t>
            </a:r>
            <a:endParaRPr lang="en-US" sz="3600" dirty="0">
              <a:solidFill>
                <a:srgbClr val="FF0000"/>
              </a:solidFill>
            </a:endParaRPr>
          </a:p>
        </p:txBody>
      </p:sp>
    </p:spTree>
    <p:extLst>
      <p:ext uri="{BB962C8B-B14F-4D97-AF65-F5344CB8AC3E}">
        <p14:creationId xmlns:p14="http://schemas.microsoft.com/office/powerpoint/2010/main" val="3063635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61"/>
        <p:cNvGrpSpPr/>
        <p:nvPr/>
      </p:nvGrpSpPr>
      <p:grpSpPr>
        <a:xfrm>
          <a:off x="0" y="0"/>
          <a:ext cx="0" cy="0"/>
          <a:chOff x="0" y="0"/>
          <a:chExt cx="0" cy="0"/>
        </a:xfrm>
      </p:grpSpPr>
      <p:pic>
        <p:nvPicPr>
          <p:cNvPr id="62" name="Shape 62"/>
          <p:cNvPicPr preferRelativeResize="0"/>
          <p:nvPr/>
        </p:nvPicPr>
        <p:blipFill>
          <a:blip r:embed="rId3">
            <a:alphaModFix/>
          </a:blip>
          <a:stretch>
            <a:fillRect/>
          </a:stretch>
        </p:blipFill>
        <p:spPr>
          <a:xfrm flipH="1">
            <a:off x="86200" y="84375"/>
            <a:ext cx="1288800" cy="1210925"/>
          </a:xfrm>
          <a:prstGeom prst="rect">
            <a:avLst/>
          </a:prstGeom>
          <a:noFill/>
          <a:ln>
            <a:noFill/>
          </a:ln>
        </p:spPr>
      </p:pic>
      <p:pic>
        <p:nvPicPr>
          <p:cNvPr id="63" name="Shape 63"/>
          <p:cNvPicPr preferRelativeResize="0"/>
          <p:nvPr/>
        </p:nvPicPr>
        <p:blipFill>
          <a:blip r:embed="rId4">
            <a:alphaModFix/>
          </a:blip>
          <a:stretch>
            <a:fillRect/>
          </a:stretch>
        </p:blipFill>
        <p:spPr>
          <a:xfrm>
            <a:off x="1945200" y="342900"/>
            <a:ext cx="6858000" cy="4457700"/>
          </a:xfrm>
          <a:prstGeom prst="rect">
            <a:avLst/>
          </a:prstGeom>
          <a:noFill/>
          <a:ln>
            <a:noFill/>
          </a:ln>
        </p:spPr>
      </p:pic>
      <p:sp>
        <p:nvSpPr>
          <p:cNvPr id="64" name="Shape 64"/>
          <p:cNvSpPr txBox="1"/>
          <p:nvPr/>
        </p:nvSpPr>
        <p:spPr>
          <a:xfrm>
            <a:off x="179775" y="3963800"/>
            <a:ext cx="1765500" cy="836700"/>
          </a:xfrm>
          <a:prstGeom prst="rect">
            <a:avLst/>
          </a:prstGeom>
          <a:noFill/>
          <a:ln>
            <a:noFill/>
          </a:ln>
        </p:spPr>
        <p:txBody>
          <a:bodyPr wrap="square" lIns="91425" tIns="91425" rIns="91425" bIns="91425" anchor="t" anchorCtr="0">
            <a:noAutofit/>
          </a:bodyPr>
          <a:lstStyle/>
          <a:p>
            <a:pPr lvl="0">
              <a:spcBef>
                <a:spcPts val="0"/>
              </a:spcBef>
              <a:buNone/>
            </a:pPr>
            <a:r>
              <a:rPr lang="en">
                <a:solidFill>
                  <a:srgbClr val="FFFFFF"/>
                </a:solidFill>
              </a:rPr>
              <a:t>medi-wet.pl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68"/>
        <p:cNvGrpSpPr/>
        <p:nvPr/>
      </p:nvGrpSpPr>
      <p:grpSpPr>
        <a:xfrm>
          <a:off x="0" y="0"/>
          <a:ext cx="0" cy="0"/>
          <a:chOff x="0" y="0"/>
          <a:chExt cx="0" cy="0"/>
        </a:xfrm>
      </p:grpSpPr>
      <p:pic>
        <p:nvPicPr>
          <p:cNvPr id="69" name="Shape 69"/>
          <p:cNvPicPr preferRelativeResize="0"/>
          <p:nvPr/>
        </p:nvPicPr>
        <p:blipFill>
          <a:blip r:embed="rId3">
            <a:alphaModFix/>
          </a:blip>
          <a:stretch>
            <a:fillRect/>
          </a:stretch>
        </p:blipFill>
        <p:spPr>
          <a:xfrm flipH="1">
            <a:off x="86200" y="84375"/>
            <a:ext cx="1288800" cy="1210925"/>
          </a:xfrm>
          <a:prstGeom prst="rect">
            <a:avLst/>
          </a:prstGeom>
          <a:noFill/>
          <a:ln>
            <a:noFill/>
          </a:ln>
        </p:spPr>
      </p:pic>
      <p:pic>
        <p:nvPicPr>
          <p:cNvPr id="1026" name="Picture 2" descr="Image result for radiation penetration">
            <a:extLst>
              <a:ext uri="{FF2B5EF4-FFF2-40B4-BE49-F238E27FC236}">
                <a16:creationId xmlns:a16="http://schemas.microsoft.com/office/drawing/2014/main" id="{DC328609-124C-46DD-9CBC-7E835E72D6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4985" y="359716"/>
            <a:ext cx="6019800" cy="38576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1C5D12C-1847-459F-9225-9131DA172CBB}"/>
              </a:ext>
            </a:extLst>
          </p:cNvPr>
          <p:cNvSpPr txBox="1"/>
          <p:nvPr/>
        </p:nvSpPr>
        <p:spPr>
          <a:xfrm>
            <a:off x="444584" y="3848201"/>
            <a:ext cx="1860831" cy="307777"/>
          </a:xfrm>
          <a:prstGeom prst="rect">
            <a:avLst/>
          </a:prstGeom>
          <a:noFill/>
        </p:spPr>
        <p:txBody>
          <a:bodyPr wrap="square" rtlCol="0">
            <a:spAutoFit/>
          </a:bodyPr>
          <a:lstStyle/>
          <a:p>
            <a:r>
              <a:rPr lang="en-US" dirty="0">
                <a:solidFill>
                  <a:srgbClr val="FFFF00"/>
                </a:solidFill>
              </a:rPr>
              <a:t>https://www.bcm.edu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68"/>
        <p:cNvGrpSpPr/>
        <p:nvPr/>
      </p:nvGrpSpPr>
      <p:grpSpPr>
        <a:xfrm>
          <a:off x="0" y="0"/>
          <a:ext cx="0" cy="0"/>
          <a:chOff x="0" y="0"/>
          <a:chExt cx="0" cy="0"/>
        </a:xfrm>
      </p:grpSpPr>
      <p:pic>
        <p:nvPicPr>
          <p:cNvPr id="69" name="Shape 69"/>
          <p:cNvPicPr preferRelativeResize="0"/>
          <p:nvPr/>
        </p:nvPicPr>
        <p:blipFill>
          <a:blip r:embed="rId3">
            <a:alphaModFix/>
          </a:blip>
          <a:stretch>
            <a:fillRect/>
          </a:stretch>
        </p:blipFill>
        <p:spPr>
          <a:xfrm flipH="1">
            <a:off x="86200" y="84375"/>
            <a:ext cx="1288800" cy="1210925"/>
          </a:xfrm>
          <a:prstGeom prst="rect">
            <a:avLst/>
          </a:prstGeom>
          <a:noFill/>
          <a:ln>
            <a:noFill/>
          </a:ln>
        </p:spPr>
      </p:pic>
      <p:pic>
        <p:nvPicPr>
          <p:cNvPr id="70" name="Shape 70"/>
          <p:cNvPicPr preferRelativeResize="0"/>
          <p:nvPr/>
        </p:nvPicPr>
        <p:blipFill>
          <a:blip r:embed="rId4">
            <a:alphaModFix/>
          </a:blip>
          <a:stretch>
            <a:fillRect/>
          </a:stretch>
        </p:blipFill>
        <p:spPr>
          <a:xfrm>
            <a:off x="1941275" y="307750"/>
            <a:ext cx="6118925" cy="4528005"/>
          </a:xfrm>
          <a:prstGeom prst="rect">
            <a:avLst/>
          </a:prstGeom>
          <a:noFill/>
          <a:ln>
            <a:noFill/>
          </a:ln>
        </p:spPr>
      </p:pic>
      <p:sp>
        <p:nvSpPr>
          <p:cNvPr id="71" name="Shape 71"/>
          <p:cNvSpPr txBox="1"/>
          <p:nvPr/>
        </p:nvSpPr>
        <p:spPr>
          <a:xfrm>
            <a:off x="0" y="2642525"/>
            <a:ext cx="1468500" cy="1934700"/>
          </a:xfrm>
          <a:prstGeom prst="rect">
            <a:avLst/>
          </a:prstGeom>
          <a:noFill/>
          <a:ln>
            <a:noFill/>
          </a:ln>
        </p:spPr>
        <p:txBody>
          <a:bodyPr wrap="square" lIns="91425" tIns="91425" rIns="91425" bIns="91425" anchor="t" anchorCtr="0">
            <a:noAutofit/>
          </a:bodyPr>
          <a:lstStyle/>
          <a:p>
            <a:pPr lvl="0">
              <a:spcBef>
                <a:spcPts val="0"/>
              </a:spcBef>
              <a:buNone/>
            </a:pPr>
            <a:r>
              <a:rPr lang="en">
                <a:solidFill>
                  <a:srgbClr val="FFFFFF"/>
                </a:solidFill>
              </a:rPr>
              <a:t>goflightmedicine.com</a:t>
            </a:r>
          </a:p>
        </p:txBody>
      </p:sp>
    </p:spTree>
    <p:extLst>
      <p:ext uri="{BB962C8B-B14F-4D97-AF65-F5344CB8AC3E}">
        <p14:creationId xmlns:p14="http://schemas.microsoft.com/office/powerpoint/2010/main" val="3440793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5"/>
        <p:cNvGrpSpPr/>
        <p:nvPr/>
      </p:nvGrpSpPr>
      <p:grpSpPr>
        <a:xfrm>
          <a:off x="0" y="0"/>
          <a:ext cx="0" cy="0"/>
          <a:chOff x="0" y="0"/>
          <a:chExt cx="0" cy="0"/>
        </a:xfrm>
      </p:grpSpPr>
      <p:pic>
        <p:nvPicPr>
          <p:cNvPr id="76" name="Shape 76"/>
          <p:cNvPicPr preferRelativeResize="0"/>
          <p:nvPr/>
        </p:nvPicPr>
        <p:blipFill>
          <a:blip r:embed="rId3">
            <a:alphaModFix/>
          </a:blip>
          <a:stretch>
            <a:fillRect/>
          </a:stretch>
        </p:blipFill>
        <p:spPr>
          <a:xfrm flipH="1">
            <a:off x="86200" y="84375"/>
            <a:ext cx="1288800" cy="1210925"/>
          </a:xfrm>
          <a:prstGeom prst="rect">
            <a:avLst/>
          </a:prstGeom>
          <a:noFill/>
          <a:ln>
            <a:noFill/>
          </a:ln>
        </p:spPr>
      </p:pic>
      <p:pic>
        <p:nvPicPr>
          <p:cNvPr id="2" name="Picture 1">
            <a:extLst>
              <a:ext uri="{FF2B5EF4-FFF2-40B4-BE49-F238E27FC236}">
                <a16:creationId xmlns:a16="http://schemas.microsoft.com/office/drawing/2014/main" id="{14FAF247-8722-4529-8672-CAFAE9573896}"/>
              </a:ext>
            </a:extLst>
          </p:cNvPr>
          <p:cNvPicPr>
            <a:picLocks noChangeAspect="1"/>
          </p:cNvPicPr>
          <p:nvPr/>
        </p:nvPicPr>
        <p:blipFill>
          <a:blip r:embed="rId4"/>
          <a:stretch>
            <a:fillRect/>
          </a:stretch>
        </p:blipFill>
        <p:spPr>
          <a:xfrm>
            <a:off x="1592698" y="180975"/>
            <a:ext cx="7334250" cy="4962525"/>
          </a:xfrm>
          <a:prstGeom prst="rect">
            <a:avLst/>
          </a:prstGeom>
        </p:spPr>
      </p:pic>
      <p:sp>
        <p:nvSpPr>
          <p:cNvPr id="3" name="TextBox 2">
            <a:extLst>
              <a:ext uri="{FF2B5EF4-FFF2-40B4-BE49-F238E27FC236}">
                <a16:creationId xmlns:a16="http://schemas.microsoft.com/office/drawing/2014/main" id="{3195BD16-82FF-486E-9DA3-3247F97D373A}"/>
              </a:ext>
            </a:extLst>
          </p:cNvPr>
          <p:cNvSpPr txBox="1"/>
          <p:nvPr/>
        </p:nvSpPr>
        <p:spPr>
          <a:xfrm rot="10800000" flipV="1">
            <a:off x="86200" y="2980673"/>
            <a:ext cx="1506498" cy="307777"/>
          </a:xfrm>
          <a:prstGeom prst="rect">
            <a:avLst/>
          </a:prstGeom>
          <a:noFill/>
        </p:spPr>
        <p:txBody>
          <a:bodyPr wrap="square" rtlCol="0">
            <a:spAutoFit/>
          </a:bodyPr>
          <a:lstStyle/>
          <a:p>
            <a:r>
              <a:rPr lang="en-US" dirty="0">
                <a:solidFill>
                  <a:schemeClr val="bg1"/>
                </a:solidFill>
              </a:rPr>
              <a:t>www.space.com</a:t>
            </a:r>
          </a:p>
        </p:txBody>
      </p:sp>
    </p:spTree>
    <p:extLst>
      <p:ext uri="{BB962C8B-B14F-4D97-AF65-F5344CB8AC3E}">
        <p14:creationId xmlns:p14="http://schemas.microsoft.com/office/powerpoint/2010/main" val="3373673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5"/>
        <p:cNvGrpSpPr/>
        <p:nvPr/>
      </p:nvGrpSpPr>
      <p:grpSpPr>
        <a:xfrm>
          <a:off x="0" y="0"/>
          <a:ext cx="0" cy="0"/>
          <a:chOff x="0" y="0"/>
          <a:chExt cx="0" cy="0"/>
        </a:xfrm>
      </p:grpSpPr>
      <p:pic>
        <p:nvPicPr>
          <p:cNvPr id="76" name="Shape 76"/>
          <p:cNvPicPr preferRelativeResize="0"/>
          <p:nvPr/>
        </p:nvPicPr>
        <p:blipFill>
          <a:blip r:embed="rId3">
            <a:alphaModFix/>
          </a:blip>
          <a:stretch>
            <a:fillRect/>
          </a:stretch>
        </p:blipFill>
        <p:spPr>
          <a:xfrm flipH="1">
            <a:off x="86200" y="84375"/>
            <a:ext cx="1288800" cy="1210925"/>
          </a:xfrm>
          <a:prstGeom prst="rect">
            <a:avLst/>
          </a:prstGeom>
          <a:noFill/>
          <a:ln>
            <a:noFill/>
          </a:ln>
        </p:spPr>
      </p:pic>
      <p:pic>
        <p:nvPicPr>
          <p:cNvPr id="6" name="Picture 5" descr="https://www.ceessentials.net/images/rbpt2/image019.gif">
            <a:extLst>
              <a:ext uri="{FF2B5EF4-FFF2-40B4-BE49-F238E27FC236}">
                <a16:creationId xmlns:a16="http://schemas.microsoft.com/office/drawing/2014/main" id="{E2140DC4-35BF-45F0-82AF-C7888E20A9E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794450" y="547557"/>
            <a:ext cx="4958688" cy="4217390"/>
          </a:xfrm>
          <a:prstGeom prst="rect">
            <a:avLst/>
          </a:prstGeom>
          <a:noFill/>
          <a:ln>
            <a:noFill/>
          </a:ln>
        </p:spPr>
      </p:pic>
      <p:sp>
        <p:nvSpPr>
          <p:cNvPr id="4" name="TextBox 3">
            <a:extLst>
              <a:ext uri="{FF2B5EF4-FFF2-40B4-BE49-F238E27FC236}">
                <a16:creationId xmlns:a16="http://schemas.microsoft.com/office/drawing/2014/main" id="{DEA4939F-749E-4F7F-A2A9-CABF8915FAC3}"/>
              </a:ext>
            </a:extLst>
          </p:cNvPr>
          <p:cNvSpPr txBox="1"/>
          <p:nvPr/>
        </p:nvSpPr>
        <p:spPr>
          <a:xfrm>
            <a:off x="7004808" y="4457170"/>
            <a:ext cx="1862356" cy="307777"/>
          </a:xfrm>
          <a:prstGeom prst="rect">
            <a:avLst/>
          </a:prstGeom>
          <a:noFill/>
        </p:spPr>
        <p:txBody>
          <a:bodyPr wrap="square" rtlCol="0">
            <a:spAutoFit/>
          </a:bodyPr>
          <a:lstStyle/>
          <a:p>
            <a:r>
              <a:rPr lang="en-US" dirty="0">
                <a:solidFill>
                  <a:schemeClr val="bg1"/>
                </a:solidFill>
              </a:rPr>
              <a:t>www.ceesentials.net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0"/>
        <p:cNvGrpSpPr/>
        <p:nvPr/>
      </p:nvGrpSpPr>
      <p:grpSpPr>
        <a:xfrm>
          <a:off x="0" y="0"/>
          <a:ext cx="0" cy="0"/>
          <a:chOff x="0" y="0"/>
          <a:chExt cx="0" cy="0"/>
        </a:xfrm>
      </p:grpSpPr>
      <p:pic>
        <p:nvPicPr>
          <p:cNvPr id="81" name="Shape 81"/>
          <p:cNvPicPr preferRelativeResize="0"/>
          <p:nvPr/>
        </p:nvPicPr>
        <p:blipFill>
          <a:blip r:embed="rId3">
            <a:alphaModFix/>
          </a:blip>
          <a:stretch>
            <a:fillRect/>
          </a:stretch>
        </p:blipFill>
        <p:spPr>
          <a:xfrm flipH="1">
            <a:off x="86200" y="84375"/>
            <a:ext cx="1288800" cy="1210925"/>
          </a:xfrm>
          <a:prstGeom prst="rect">
            <a:avLst/>
          </a:prstGeom>
          <a:noFill/>
          <a:ln>
            <a:noFill/>
          </a:ln>
        </p:spPr>
      </p:pic>
      <p:pic>
        <p:nvPicPr>
          <p:cNvPr id="3" name="Picture 2" descr="http://allvitalpoints.com/wp-content/uploads/2011/01/effects-of-radiation.gif">
            <a:extLst>
              <a:ext uri="{FF2B5EF4-FFF2-40B4-BE49-F238E27FC236}">
                <a16:creationId xmlns:a16="http://schemas.microsoft.com/office/drawing/2014/main" id="{947AFB8E-BE25-4BF1-95F1-C04731DBE61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88191" y="277322"/>
            <a:ext cx="4378091" cy="4714128"/>
          </a:xfrm>
          <a:prstGeom prst="rect">
            <a:avLst/>
          </a:prstGeom>
          <a:noFill/>
          <a:ln>
            <a:noFill/>
          </a:ln>
        </p:spPr>
      </p:pic>
      <p:sp>
        <p:nvSpPr>
          <p:cNvPr id="2" name="TextBox 1">
            <a:extLst>
              <a:ext uri="{FF2B5EF4-FFF2-40B4-BE49-F238E27FC236}">
                <a16:creationId xmlns:a16="http://schemas.microsoft.com/office/drawing/2014/main" id="{59126899-76E6-4904-AA33-C5D6A0D33387}"/>
              </a:ext>
            </a:extLst>
          </p:cNvPr>
          <p:cNvSpPr txBox="1"/>
          <p:nvPr/>
        </p:nvSpPr>
        <p:spPr>
          <a:xfrm>
            <a:off x="6686026" y="4446165"/>
            <a:ext cx="2030136" cy="307777"/>
          </a:xfrm>
          <a:prstGeom prst="rect">
            <a:avLst/>
          </a:prstGeom>
          <a:noFill/>
        </p:spPr>
        <p:txBody>
          <a:bodyPr wrap="square" rtlCol="0">
            <a:spAutoFit/>
          </a:bodyPr>
          <a:lstStyle/>
          <a:p>
            <a:r>
              <a:rPr lang="en-US" dirty="0">
                <a:solidFill>
                  <a:schemeClr val="bg1"/>
                </a:solidFill>
              </a:rPr>
              <a:t>Allvitapoints.com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0"/>
        <p:cNvGrpSpPr/>
        <p:nvPr/>
      </p:nvGrpSpPr>
      <p:grpSpPr>
        <a:xfrm>
          <a:off x="0" y="0"/>
          <a:ext cx="0" cy="0"/>
          <a:chOff x="0" y="0"/>
          <a:chExt cx="0" cy="0"/>
        </a:xfrm>
      </p:grpSpPr>
      <p:pic>
        <p:nvPicPr>
          <p:cNvPr id="81" name="Shape 81"/>
          <p:cNvPicPr preferRelativeResize="0"/>
          <p:nvPr/>
        </p:nvPicPr>
        <p:blipFill>
          <a:blip r:embed="rId3">
            <a:alphaModFix/>
          </a:blip>
          <a:stretch>
            <a:fillRect/>
          </a:stretch>
        </p:blipFill>
        <p:spPr>
          <a:xfrm flipH="1">
            <a:off x="86200" y="84375"/>
            <a:ext cx="1288800" cy="1210925"/>
          </a:xfrm>
          <a:prstGeom prst="rect">
            <a:avLst/>
          </a:prstGeom>
          <a:noFill/>
          <a:ln>
            <a:noFill/>
          </a:ln>
        </p:spPr>
      </p:pic>
      <p:pic>
        <p:nvPicPr>
          <p:cNvPr id="3" name="Picture 2" descr="http://slideplayer.com/7254707/24/images/28/Radiation+Damage+-+Ionization.jpg">
            <a:extLst>
              <a:ext uri="{FF2B5EF4-FFF2-40B4-BE49-F238E27FC236}">
                <a16:creationId xmlns:a16="http://schemas.microsoft.com/office/drawing/2014/main" id="{C8B668F4-5FE5-474E-834F-06ADD10A9D6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862356" y="149952"/>
            <a:ext cx="6092504" cy="4673717"/>
          </a:xfrm>
          <a:prstGeom prst="rect">
            <a:avLst/>
          </a:prstGeom>
          <a:noFill/>
          <a:ln>
            <a:noFill/>
          </a:ln>
        </p:spPr>
      </p:pic>
    </p:spTree>
    <p:extLst>
      <p:ext uri="{BB962C8B-B14F-4D97-AF65-F5344CB8AC3E}">
        <p14:creationId xmlns:p14="http://schemas.microsoft.com/office/powerpoint/2010/main" val="1409575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0"/>
        <p:cNvGrpSpPr/>
        <p:nvPr/>
      </p:nvGrpSpPr>
      <p:grpSpPr>
        <a:xfrm>
          <a:off x="0" y="0"/>
          <a:ext cx="0" cy="0"/>
          <a:chOff x="0" y="0"/>
          <a:chExt cx="0" cy="0"/>
        </a:xfrm>
      </p:grpSpPr>
      <p:pic>
        <p:nvPicPr>
          <p:cNvPr id="81" name="Shape 81"/>
          <p:cNvPicPr preferRelativeResize="0"/>
          <p:nvPr/>
        </p:nvPicPr>
        <p:blipFill>
          <a:blip r:embed="rId3">
            <a:alphaModFix/>
          </a:blip>
          <a:stretch>
            <a:fillRect/>
          </a:stretch>
        </p:blipFill>
        <p:spPr>
          <a:xfrm flipH="1">
            <a:off x="86200" y="84375"/>
            <a:ext cx="1288800" cy="1210925"/>
          </a:xfrm>
          <a:prstGeom prst="rect">
            <a:avLst/>
          </a:prstGeom>
          <a:noFill/>
          <a:ln>
            <a:noFill/>
          </a:ln>
        </p:spPr>
      </p:pic>
      <p:pic>
        <p:nvPicPr>
          <p:cNvPr id="3" name="Picture 2" descr="http://intranet.tdmu.edu.ua/data/kafedra/internal/patolog_phis/classes_stud/en/stomat/ntn/2/03.CM2(1).Pathophysiology%20of%20cell.%20Mechanisms%20of....files/image007.jpg">
            <a:extLst>
              <a:ext uri="{FF2B5EF4-FFF2-40B4-BE49-F238E27FC236}">
                <a16:creationId xmlns:a16="http://schemas.microsoft.com/office/drawing/2014/main" id="{8AC1D3B0-6EF1-461C-BE7A-3D8954269A1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710559" y="192947"/>
            <a:ext cx="6879767" cy="4521666"/>
          </a:xfrm>
          <a:prstGeom prst="rect">
            <a:avLst/>
          </a:prstGeom>
          <a:noFill/>
          <a:ln>
            <a:noFill/>
          </a:ln>
        </p:spPr>
      </p:pic>
      <p:sp>
        <p:nvSpPr>
          <p:cNvPr id="2" name="TextBox 1">
            <a:extLst>
              <a:ext uri="{FF2B5EF4-FFF2-40B4-BE49-F238E27FC236}">
                <a16:creationId xmlns:a16="http://schemas.microsoft.com/office/drawing/2014/main" id="{47E61841-220E-4AC9-948F-235DC4A273C8}"/>
              </a:ext>
            </a:extLst>
          </p:cNvPr>
          <p:cNvSpPr txBox="1"/>
          <p:nvPr/>
        </p:nvSpPr>
        <p:spPr>
          <a:xfrm>
            <a:off x="86200" y="4177718"/>
            <a:ext cx="1524486" cy="307777"/>
          </a:xfrm>
          <a:prstGeom prst="rect">
            <a:avLst/>
          </a:prstGeom>
          <a:noFill/>
        </p:spPr>
        <p:txBody>
          <a:bodyPr wrap="square" rtlCol="0">
            <a:spAutoFit/>
          </a:bodyPr>
          <a:lstStyle/>
          <a:p>
            <a:r>
              <a:rPr lang="en-US" dirty="0">
                <a:solidFill>
                  <a:schemeClr val="bg1"/>
                </a:solidFill>
              </a:rPr>
              <a:t>Medicalook.com</a:t>
            </a:r>
          </a:p>
        </p:txBody>
      </p:sp>
    </p:spTree>
    <p:extLst>
      <p:ext uri="{BB962C8B-B14F-4D97-AF65-F5344CB8AC3E}">
        <p14:creationId xmlns:p14="http://schemas.microsoft.com/office/powerpoint/2010/main" val="95513555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2378</TotalTime>
  <Words>577</Words>
  <Application>Microsoft Office PowerPoint</Application>
  <PresentationFormat>On-screen Show (16:9)</PresentationFormat>
  <Paragraphs>60</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Verdana</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Frances Dellutri</cp:lastModifiedBy>
  <cp:revision>55</cp:revision>
  <dcterms:modified xsi:type="dcterms:W3CDTF">2019-02-24T00:09:38Z</dcterms:modified>
</cp:coreProperties>
</file>